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83" r:id="rId4"/>
    <p:sldId id="293" r:id="rId5"/>
    <p:sldId id="272" r:id="rId6"/>
    <p:sldId id="280" r:id="rId7"/>
    <p:sldId id="274" r:id="rId8"/>
    <p:sldId id="258" r:id="rId9"/>
    <p:sldId id="294" r:id="rId10"/>
    <p:sldId id="273" r:id="rId11"/>
    <p:sldId id="281" r:id="rId12"/>
    <p:sldId id="279" r:id="rId13"/>
    <p:sldId id="284" r:id="rId14"/>
    <p:sldId id="288" r:id="rId15"/>
    <p:sldId id="286" r:id="rId16"/>
    <p:sldId id="296" r:id="rId17"/>
    <p:sldId id="289" r:id="rId18"/>
    <p:sldId id="290" r:id="rId19"/>
    <p:sldId id="295" r:id="rId20"/>
    <p:sldId id="291"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23" autoAdjust="0"/>
  </p:normalViewPr>
  <p:slideViewPr>
    <p:cSldViewPr>
      <p:cViewPr varScale="1">
        <p:scale>
          <a:sx n="75" d="100"/>
          <a:sy n="75" d="100"/>
        </p:scale>
        <p:origin x="-8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82093-F274-4E48-8B11-C2D43D2B960F}" type="datetimeFigureOut">
              <a:rPr lang="zh-CN" altLang="en-US" smtClean="0"/>
              <a:pPr/>
              <a:t>2017/8/25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8B904-1251-41E8-8F6F-401A64817CDC}" type="slidenum">
              <a:rPr lang="zh-CN" altLang="en-US" smtClean="0"/>
              <a:pPr/>
              <a:t>‹#›</a:t>
            </a:fld>
            <a:endParaRPr lang="zh-CN" altLang="en-US"/>
          </a:p>
        </p:txBody>
      </p:sp>
    </p:spTree>
    <p:extLst>
      <p:ext uri="{BB962C8B-B14F-4D97-AF65-F5344CB8AC3E}">
        <p14:creationId xmlns:p14="http://schemas.microsoft.com/office/powerpoint/2010/main" xmlns="" val="236480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baike.baidu.com/view/1593201.htm" TargetMode="External"/><Relationship Id="rId3" Type="http://schemas.openxmlformats.org/officeDocument/2006/relationships/hyperlink" Target="http://baike.baidu.com/view/1878900.htm" TargetMode="External"/><Relationship Id="rId7" Type="http://schemas.openxmlformats.org/officeDocument/2006/relationships/hyperlink" Target="http://baike.baidu.com/view/331237.ht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baike.baidu.com/view/1681872.htm" TargetMode="External"/><Relationship Id="rId5" Type="http://schemas.openxmlformats.org/officeDocument/2006/relationships/hyperlink" Target="http://baike.baidu.com/view/63116.htm" TargetMode="External"/><Relationship Id="rId4" Type="http://schemas.openxmlformats.org/officeDocument/2006/relationships/hyperlink" Target="http://baike.baidu.com/view/975001.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8B904-1251-41E8-8F6F-401A64817CDC}" type="slidenum">
              <a:rPr lang="zh-CN" altLang="en-US" smtClean="0"/>
              <a:pPr/>
              <a:t>1</a:t>
            </a:fld>
            <a:endParaRPr lang="zh-CN" altLang="en-US"/>
          </a:p>
        </p:txBody>
      </p:sp>
    </p:spTree>
    <p:extLst>
      <p:ext uri="{BB962C8B-B14F-4D97-AF65-F5344CB8AC3E}">
        <p14:creationId xmlns:p14="http://schemas.microsoft.com/office/powerpoint/2010/main" xmlns="" val="363040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indent="-457200">
              <a:buFont typeface="+mj-lt"/>
              <a:buAutoNum type="arabicPeriod"/>
            </a:pPr>
            <a:r>
              <a:rPr lang="zh-CN" altLang="en-US" sz="1200" dirty="0" smtClean="0">
                <a:latin typeface="Times New Roman" panose="02020603050405020304" pitchFamily="18" charset="0"/>
                <a:cs typeface="Times New Roman" panose="02020603050405020304" pitchFamily="18" charset="0"/>
              </a:rPr>
              <a:t>蛋白样品准备，加入抗体 </a:t>
            </a:r>
            <a:endParaRPr lang="en-US" altLang="zh-CN" sz="1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1200" dirty="0" smtClean="0">
                <a:latin typeface="Times New Roman" panose="02020603050405020304" pitchFamily="18" charset="0"/>
                <a:cs typeface="Times New Roman" panose="02020603050405020304" pitchFamily="18" charset="0"/>
              </a:rPr>
              <a:t>抗原抗体结合反应</a:t>
            </a:r>
            <a:endParaRPr lang="en-US" altLang="zh-CN" sz="1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1200" dirty="0" smtClean="0">
                <a:latin typeface="Times New Roman" panose="02020603050405020304" pitchFamily="18" charset="0"/>
                <a:cs typeface="Times New Roman" panose="02020603050405020304" pitchFamily="18" charset="0"/>
              </a:rPr>
              <a:t>Protein A/G </a:t>
            </a:r>
            <a:r>
              <a:rPr lang="zh-CN" altLang="en-US" sz="1200" dirty="0" smtClean="0">
                <a:latin typeface="Times New Roman" panose="02020603050405020304" pitchFamily="18" charset="0"/>
                <a:cs typeface="Times New Roman" panose="02020603050405020304" pitchFamily="18" charset="0"/>
              </a:rPr>
              <a:t>与抗原抗体复合物结合</a:t>
            </a:r>
            <a:endParaRPr lang="en-US" altLang="zh-CN" sz="1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1200" dirty="0" smtClean="0">
                <a:latin typeface="Times New Roman" panose="02020603050405020304" pitchFamily="18" charset="0"/>
                <a:cs typeface="Times New Roman" panose="02020603050405020304" pitchFamily="18" charset="0"/>
              </a:rPr>
              <a:t>免疫复合物与</a:t>
            </a:r>
            <a:r>
              <a:rPr lang="en-US" altLang="zh-CN" sz="1200" dirty="0" smtClean="0">
                <a:latin typeface="Times New Roman" panose="02020603050405020304" pitchFamily="18" charset="0"/>
                <a:cs typeface="Times New Roman" panose="02020603050405020304" pitchFamily="18" charset="0"/>
              </a:rPr>
              <a:t>protein A/G </a:t>
            </a:r>
            <a:r>
              <a:rPr lang="zh-CN" altLang="en-US" sz="1200" dirty="0" smtClean="0">
                <a:latin typeface="Times New Roman" panose="02020603050405020304" pitchFamily="18" charset="0"/>
                <a:cs typeface="Times New Roman" panose="02020603050405020304" pitchFamily="18" charset="0"/>
              </a:rPr>
              <a:t>解离（</a:t>
            </a:r>
            <a:r>
              <a:rPr lang="en-US" altLang="zh-CN" sz="1200" dirty="0" smtClean="0">
                <a:latin typeface="Times New Roman" panose="02020603050405020304" pitchFamily="18" charset="0"/>
                <a:cs typeface="Times New Roman" panose="02020603050405020304" pitchFamily="18" charset="0"/>
              </a:rPr>
              <a:t>2%SDS</a:t>
            </a:r>
            <a:r>
              <a:rPr lang="zh-CN" altLang="en-US" sz="1200" dirty="0" smtClean="0">
                <a:latin typeface="Times New Roman" panose="02020603050405020304" pitchFamily="18" charset="0"/>
                <a:cs typeface="Times New Roman" panose="02020603050405020304" pitchFamily="18" charset="0"/>
              </a:rPr>
              <a:t>煮沸处理）</a:t>
            </a:r>
            <a:endParaRPr lang="en-US" altLang="zh-CN" sz="1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1200" dirty="0" smtClean="0">
                <a:latin typeface="Times New Roman" panose="02020603050405020304" pitchFamily="18" charset="0"/>
                <a:cs typeface="Times New Roman" panose="02020603050405020304" pitchFamily="18" charset="0"/>
              </a:rPr>
              <a:t>胶内酶解</a:t>
            </a:r>
            <a:endParaRPr lang="en-US" altLang="zh-CN" sz="12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1200" dirty="0" smtClean="0">
                <a:latin typeface="Times New Roman" panose="02020603050405020304" pitchFamily="18" charset="0"/>
                <a:cs typeface="Times New Roman" panose="02020603050405020304" pitchFamily="18" charset="0"/>
              </a:rPr>
              <a:t>质谱鉴定</a:t>
            </a:r>
            <a:endParaRPr lang="en-US" altLang="zh-CN" dirty="0" smtClean="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75F8B904-1251-41E8-8F6F-401A64817CDC}" type="slidenum">
              <a:rPr lang="zh-CN" altLang="en-US" smtClean="0"/>
              <a:pPr/>
              <a:t>13</a:t>
            </a:fld>
            <a:endParaRPr lang="zh-CN" altLang="en-US"/>
          </a:p>
        </p:txBody>
      </p:sp>
    </p:spTree>
    <p:extLst>
      <p:ext uri="{BB962C8B-B14F-4D97-AF65-F5344CB8AC3E}">
        <p14:creationId xmlns:p14="http://schemas.microsoft.com/office/powerpoint/2010/main" xmlns="" val="81823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即利用转录因子可与序列特异性</a:t>
            </a:r>
            <a:r>
              <a:rPr lang="en-US" altLang="zh-CN" sz="1200" kern="1200" dirty="0" smtClean="0">
                <a:solidFill>
                  <a:schemeClr val="tx1"/>
                </a:solidFill>
                <a:effectLst/>
                <a:latin typeface="+mn-lt"/>
                <a:ea typeface="+mn-ea"/>
                <a:cs typeface="+mn-cs"/>
              </a:rPr>
              <a:t>DNA</a:t>
            </a:r>
            <a:r>
              <a:rPr lang="zh-CN" altLang="zh-CN" sz="1200" kern="1200" dirty="0" smtClean="0">
                <a:solidFill>
                  <a:schemeClr val="tx1"/>
                </a:solidFill>
                <a:effectLst/>
                <a:latin typeface="+mn-lt"/>
                <a:ea typeface="+mn-ea"/>
                <a:cs typeface="+mn-cs"/>
              </a:rPr>
              <a:t>元件结合的特点，设计合成了包括</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种各类型的转录因子结合序列的串联多拷贝双链</a:t>
            </a:r>
            <a:r>
              <a:rPr lang="en-US" altLang="zh-CN" sz="1200" kern="1200" dirty="0" smtClean="0">
                <a:solidFill>
                  <a:schemeClr val="tx1"/>
                </a:solidFill>
                <a:effectLst/>
                <a:latin typeface="+mn-lt"/>
                <a:ea typeface="+mn-ea"/>
                <a:cs typeface="+mn-cs"/>
              </a:rPr>
              <a:t>DNA</a:t>
            </a:r>
            <a:r>
              <a:rPr lang="zh-CN" altLang="zh-CN" sz="1200" kern="1200" dirty="0" smtClean="0">
                <a:solidFill>
                  <a:schemeClr val="tx1"/>
                </a:solidFill>
                <a:effectLst/>
                <a:latin typeface="+mn-lt"/>
                <a:ea typeface="+mn-ea"/>
                <a:cs typeface="+mn-cs"/>
              </a:rPr>
              <a:t>结合元件（</a:t>
            </a:r>
            <a:r>
              <a:rPr lang="en-US" altLang="zh-CN" sz="1200" kern="1200" dirty="0" err="1" smtClean="0">
                <a:solidFill>
                  <a:schemeClr val="tx1"/>
                </a:solidFill>
                <a:effectLst/>
                <a:latin typeface="+mn-lt"/>
                <a:ea typeface="+mn-ea"/>
                <a:cs typeface="+mn-cs"/>
              </a:rPr>
              <a:t>catTFRE</a:t>
            </a:r>
            <a:r>
              <a:rPr lang="zh-CN" altLang="zh-CN" sz="1200" kern="1200" dirty="0" smtClean="0">
                <a:solidFill>
                  <a:schemeClr val="tx1"/>
                </a:solidFill>
                <a:effectLst/>
                <a:latin typeface="+mn-lt"/>
                <a:ea typeface="+mn-ea"/>
                <a:cs typeface="+mn-cs"/>
              </a:rPr>
              <a:t>），并将其用生物素标记以包装成</a:t>
            </a:r>
            <a:r>
              <a:rPr lang="en-US" altLang="zh-CN" sz="1200" kern="1200" dirty="0" smtClean="0">
                <a:solidFill>
                  <a:schemeClr val="tx1"/>
                </a:solidFill>
                <a:effectLst/>
                <a:latin typeface="+mn-lt"/>
                <a:ea typeface="+mn-ea"/>
                <a:cs typeface="+mn-cs"/>
              </a:rPr>
              <a:t>“DNA</a:t>
            </a:r>
            <a:r>
              <a:rPr lang="zh-CN" altLang="zh-CN" sz="1200" kern="1200" dirty="0" smtClean="0">
                <a:solidFill>
                  <a:schemeClr val="tx1"/>
                </a:solidFill>
                <a:effectLst/>
                <a:latin typeface="+mn-lt"/>
                <a:ea typeface="+mn-ea"/>
                <a:cs typeface="+mn-cs"/>
              </a:rPr>
              <a:t>诱饵</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，用来富集细胞或组织中内源性转录因子。对富集的内源性转录因子可进一步利用蛋白</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肽段分级分离联合质谱技术进行大规模鉴定和定量。</a:t>
            </a:r>
          </a:p>
          <a:p>
            <a:endParaRPr lang="zh-CN" altLang="en-US" dirty="0"/>
          </a:p>
        </p:txBody>
      </p:sp>
      <p:sp>
        <p:nvSpPr>
          <p:cNvPr id="4" name="灯片编号占位符 3"/>
          <p:cNvSpPr>
            <a:spLocks noGrp="1"/>
          </p:cNvSpPr>
          <p:nvPr>
            <p:ph type="sldNum" sz="quarter" idx="10"/>
          </p:nvPr>
        </p:nvSpPr>
        <p:spPr/>
        <p:txBody>
          <a:bodyPr/>
          <a:lstStyle/>
          <a:p>
            <a:fld id="{75F8B904-1251-41E8-8F6F-401A64817CDC}" type="slidenum">
              <a:rPr lang="zh-CN" altLang="en-US" smtClean="0"/>
              <a:pPr/>
              <a:t>15</a:t>
            </a:fld>
            <a:endParaRPr lang="zh-CN" altLang="en-US"/>
          </a:p>
        </p:txBody>
      </p:sp>
    </p:spTree>
    <p:extLst>
      <p:ext uri="{BB962C8B-B14F-4D97-AF65-F5344CB8AC3E}">
        <p14:creationId xmlns:p14="http://schemas.microsoft.com/office/powerpoint/2010/main" xmlns="" val="1966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dirty="0" smtClean="0"/>
          </a:p>
          <a:p>
            <a:r>
              <a:rPr lang="zh-CN" altLang="zh-CN" sz="1200" kern="1200" dirty="0" smtClean="0">
                <a:solidFill>
                  <a:schemeClr val="tx1"/>
                </a:solidFill>
                <a:effectLst/>
                <a:latin typeface="+mn-lt"/>
                <a:ea typeface="+mn-ea"/>
                <a:cs typeface="+mn-cs"/>
              </a:rPr>
              <a:t>首先以</a:t>
            </a:r>
            <a:r>
              <a:rPr lang="en-US" altLang="zh-CN" sz="1200" kern="1200" dirty="0" smtClean="0">
                <a:solidFill>
                  <a:schemeClr val="tx1"/>
                </a:solidFill>
                <a:effectLst/>
                <a:latin typeface="+mn-lt"/>
                <a:ea typeface="+mn-ea"/>
                <a:cs typeface="+mn-cs"/>
              </a:rPr>
              <a:t>HeLa</a:t>
            </a:r>
            <a:r>
              <a:rPr lang="zh-CN" altLang="zh-CN" sz="1200" kern="1200" dirty="0" smtClean="0">
                <a:solidFill>
                  <a:schemeClr val="tx1"/>
                </a:solidFill>
                <a:effectLst/>
                <a:latin typeface="+mn-lt"/>
                <a:ea typeface="+mn-ea"/>
                <a:cs typeface="+mn-cs"/>
              </a:rPr>
              <a:t>细胞为研究对象，采用</a:t>
            </a:r>
            <a:r>
              <a:rPr lang="en-US" altLang="zh-CN" sz="1200" kern="1200" dirty="0" err="1" smtClean="0">
                <a:solidFill>
                  <a:schemeClr val="tx1"/>
                </a:solidFill>
                <a:effectLst/>
                <a:latin typeface="+mn-lt"/>
                <a:ea typeface="+mn-ea"/>
                <a:cs typeface="+mn-cs"/>
              </a:rPr>
              <a:t>catTFRE</a:t>
            </a:r>
            <a:r>
              <a:rPr lang="zh-CN" altLang="zh-CN" sz="1200" kern="1200" dirty="0" smtClean="0">
                <a:solidFill>
                  <a:schemeClr val="tx1"/>
                </a:solidFill>
                <a:effectLst/>
                <a:latin typeface="+mn-lt"/>
                <a:ea typeface="+mn-ea"/>
                <a:cs typeface="+mn-cs"/>
              </a:rPr>
              <a:t>技术富集鉴定转录因子，结果鉴定出多达</a:t>
            </a:r>
            <a:r>
              <a:rPr lang="en-US" altLang="zh-CN" sz="1200" kern="1200" dirty="0" smtClean="0">
                <a:solidFill>
                  <a:schemeClr val="tx1"/>
                </a:solidFill>
                <a:effectLst/>
                <a:latin typeface="+mn-lt"/>
                <a:ea typeface="+mn-ea"/>
                <a:cs typeface="+mn-cs"/>
              </a:rPr>
              <a:t>743</a:t>
            </a:r>
            <a:r>
              <a:rPr lang="zh-CN" altLang="zh-CN" sz="1200" kern="1200" dirty="0" smtClean="0">
                <a:solidFill>
                  <a:schemeClr val="tx1"/>
                </a:solidFill>
                <a:effectLst/>
                <a:latin typeface="+mn-lt"/>
                <a:ea typeface="+mn-ea"/>
                <a:cs typeface="+mn-cs"/>
              </a:rPr>
              <a:t>种转录因子。通过与常规蛋白质组深度覆盖策略，以及</a:t>
            </a:r>
            <a:r>
              <a:rPr lang="en-US" altLang="zh-CN" sz="1200" kern="1200" dirty="0" smtClean="0">
                <a:solidFill>
                  <a:schemeClr val="tx1"/>
                </a:solidFill>
                <a:effectLst/>
                <a:latin typeface="+mn-lt"/>
                <a:ea typeface="+mn-ea"/>
                <a:cs typeface="+mn-cs"/>
              </a:rPr>
              <a:t>RNA-</a:t>
            </a:r>
            <a:r>
              <a:rPr lang="en-US" altLang="zh-CN" sz="1200" kern="1200" dirty="0" err="1" smtClean="0">
                <a:solidFill>
                  <a:schemeClr val="tx1"/>
                </a:solidFill>
                <a:effectLst/>
                <a:latin typeface="+mn-lt"/>
                <a:ea typeface="+mn-ea"/>
                <a:cs typeface="+mn-cs"/>
              </a:rPr>
              <a:t>seq</a:t>
            </a:r>
            <a:r>
              <a:rPr lang="zh-CN" altLang="zh-CN" sz="1200" kern="1200" dirty="0" smtClean="0">
                <a:solidFill>
                  <a:schemeClr val="tx1"/>
                </a:solidFill>
                <a:effectLst/>
                <a:latin typeface="+mn-lt"/>
                <a:ea typeface="+mn-ea"/>
                <a:cs typeface="+mn-cs"/>
              </a:rPr>
              <a:t>技术获得的转录因子</a:t>
            </a:r>
            <a:r>
              <a:rPr lang="en-US" altLang="zh-CN" sz="1200" kern="1200" dirty="0" smtClean="0">
                <a:solidFill>
                  <a:schemeClr val="tx1"/>
                </a:solidFill>
                <a:effectLst/>
                <a:latin typeface="+mn-lt"/>
                <a:ea typeface="+mn-ea"/>
                <a:cs typeface="+mn-cs"/>
              </a:rPr>
              <a:t>mRNA</a:t>
            </a:r>
            <a:r>
              <a:rPr lang="zh-CN" altLang="zh-CN" sz="1200" kern="1200" dirty="0" smtClean="0">
                <a:solidFill>
                  <a:schemeClr val="tx1"/>
                </a:solidFill>
                <a:effectLst/>
                <a:latin typeface="+mn-lt"/>
                <a:ea typeface="+mn-ea"/>
                <a:cs typeface="+mn-cs"/>
              </a:rPr>
              <a:t>表达谱分析比较后发现，</a:t>
            </a:r>
            <a:r>
              <a:rPr lang="en-US" altLang="zh-CN" sz="1200" kern="1200" dirty="0" err="1" smtClean="0">
                <a:solidFill>
                  <a:schemeClr val="tx1"/>
                </a:solidFill>
                <a:effectLst/>
                <a:latin typeface="+mn-lt"/>
                <a:ea typeface="+mn-ea"/>
                <a:cs typeface="+mn-cs"/>
              </a:rPr>
              <a:t>catTFRE</a:t>
            </a:r>
            <a:r>
              <a:rPr lang="zh-CN" altLang="zh-CN" sz="1200" kern="1200" dirty="0" smtClean="0">
                <a:solidFill>
                  <a:schemeClr val="tx1"/>
                </a:solidFill>
                <a:effectLst/>
                <a:latin typeface="+mn-lt"/>
                <a:ea typeface="+mn-ea"/>
                <a:cs typeface="+mn-cs"/>
              </a:rPr>
              <a:t>对内源性转录因子的覆盖程度已经远远超过常规蛋白质组深度覆盖策略，并接近</a:t>
            </a:r>
            <a:r>
              <a:rPr lang="en-US" altLang="zh-CN" sz="1200" kern="1200" dirty="0" smtClean="0">
                <a:solidFill>
                  <a:schemeClr val="tx1"/>
                </a:solidFill>
                <a:effectLst/>
                <a:latin typeface="+mn-lt"/>
                <a:ea typeface="+mn-ea"/>
                <a:cs typeface="+mn-cs"/>
              </a:rPr>
              <a:t>RNA-</a:t>
            </a:r>
            <a:r>
              <a:rPr lang="en-US" altLang="zh-CN" sz="1200" kern="1200" dirty="0" err="1" smtClean="0">
                <a:solidFill>
                  <a:schemeClr val="tx1"/>
                </a:solidFill>
                <a:effectLst/>
                <a:latin typeface="+mn-lt"/>
                <a:ea typeface="+mn-ea"/>
                <a:cs typeface="+mn-cs"/>
              </a:rPr>
              <a:t>seq</a:t>
            </a:r>
            <a:r>
              <a:rPr lang="zh-CN" altLang="zh-CN" sz="1200" kern="1200" dirty="0" smtClean="0">
                <a:solidFill>
                  <a:schemeClr val="tx1"/>
                </a:solidFill>
                <a:effectLst/>
                <a:latin typeface="+mn-lt"/>
                <a:ea typeface="+mn-ea"/>
                <a:cs typeface="+mn-cs"/>
              </a:rPr>
              <a:t>的深度覆盖水平</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种哺乳细胞系中共鉴定出</a:t>
            </a:r>
            <a:r>
              <a:rPr lang="en-US" altLang="zh-CN" sz="1200" kern="1200" dirty="0" smtClean="0">
                <a:solidFill>
                  <a:schemeClr val="tx1"/>
                </a:solidFill>
                <a:effectLst/>
                <a:latin typeface="+mn-lt"/>
                <a:ea typeface="+mn-ea"/>
                <a:cs typeface="+mn-cs"/>
              </a:rPr>
              <a:t>1000</a:t>
            </a:r>
            <a:r>
              <a:rPr lang="zh-CN" altLang="zh-CN" sz="1200" kern="1200" dirty="0" smtClean="0">
                <a:solidFill>
                  <a:schemeClr val="tx1"/>
                </a:solidFill>
                <a:effectLst/>
                <a:latin typeface="+mn-lt"/>
                <a:ea typeface="+mn-ea"/>
                <a:cs typeface="+mn-cs"/>
              </a:rPr>
              <a:t>种转录因子，覆盖了整个转录因子编码基因的</a:t>
            </a:r>
            <a:r>
              <a:rPr lang="en-US" altLang="zh-CN" sz="1200" kern="1200" dirty="0" smtClean="0">
                <a:solidFill>
                  <a:schemeClr val="tx1"/>
                </a:solidFill>
                <a:effectLst/>
                <a:latin typeface="+mn-lt"/>
                <a:ea typeface="+mn-ea"/>
                <a:cs typeface="+mn-cs"/>
              </a:rPr>
              <a:t>2/3</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p:txBody>
      </p:sp>
      <p:sp>
        <p:nvSpPr>
          <p:cNvPr id="40963" name="幻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fld id="{D02EC430-FB75-4FE3-9A7F-5020A93E8B6C}" type="slidenum">
              <a:rPr kumimoji="0" lang="en-US" altLang="zh-CN" sz="1200">
                <a:latin typeface="Arial" panose="020B0604020202020204" pitchFamily="34" charset="0"/>
              </a:rPr>
              <a:pPr/>
              <a:t>16</a:t>
            </a:fld>
            <a:endParaRPr kumimoji="0" lang="en-US" altLang="zh-CN" sz="1200">
              <a:latin typeface="Arial" panose="020B0604020202020204" pitchFamily="34" charset="0"/>
            </a:endParaRPr>
          </a:p>
        </p:txBody>
      </p:sp>
    </p:spTree>
    <p:extLst>
      <p:ext uri="{BB962C8B-B14F-4D97-AF65-F5344CB8AC3E}">
        <p14:creationId xmlns:p14="http://schemas.microsoft.com/office/powerpoint/2010/main" xmlns="" val="336444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hlinkClick r:id="rId3"/>
              </a:rPr>
              <a:t>反相柱</a:t>
            </a:r>
            <a:r>
              <a:rPr lang="zh-CN" altLang="en-US" dirty="0" smtClean="0"/>
              <a:t>：填料是非极性的，官能团为烷烃，例如：</a:t>
            </a:r>
            <a:r>
              <a:rPr lang="en-US" altLang="zh-CN" dirty="0" smtClean="0"/>
              <a:t>C18(ODS)</a:t>
            </a:r>
            <a:r>
              <a:rPr lang="zh-CN" altLang="en-US" dirty="0" smtClean="0"/>
              <a:t>、</a:t>
            </a:r>
            <a:r>
              <a:rPr lang="en-US" altLang="zh-CN" dirty="0" smtClean="0"/>
              <a:t>C8</a:t>
            </a:r>
            <a:r>
              <a:rPr lang="zh-CN" altLang="en-US" dirty="0" smtClean="0"/>
              <a:t>、</a:t>
            </a:r>
            <a:r>
              <a:rPr lang="en-US" altLang="zh-CN" dirty="0" smtClean="0"/>
              <a:t>C4</a:t>
            </a:r>
            <a:r>
              <a:rPr lang="zh-CN" altLang="en-US" dirty="0" smtClean="0"/>
              <a:t>等。</a:t>
            </a:r>
          </a:p>
          <a:p>
            <a:r>
              <a:rPr lang="zh-CN" altLang="en-US" dirty="0" smtClean="0"/>
              <a:t>⑵正相柱：填料是极性的，官能团为－</a:t>
            </a:r>
            <a:r>
              <a:rPr lang="en-US" altLang="zh-CN" dirty="0" smtClean="0"/>
              <a:t>CN</a:t>
            </a:r>
            <a:r>
              <a:rPr lang="zh-CN" altLang="en-US" dirty="0" smtClean="0">
                <a:hlinkClick r:id="rId4"/>
              </a:rPr>
              <a:t>氰基</a:t>
            </a:r>
            <a:r>
              <a:rPr lang="zh-CN" altLang="en-US" dirty="0" smtClean="0"/>
              <a:t>、－</a:t>
            </a:r>
            <a:r>
              <a:rPr lang="en-US" altLang="zh-CN" dirty="0" smtClean="0"/>
              <a:t>NH2</a:t>
            </a:r>
            <a:r>
              <a:rPr lang="zh-CN" altLang="en-US" dirty="0" smtClean="0"/>
              <a:t>氨基等。</a:t>
            </a:r>
          </a:p>
          <a:p>
            <a:r>
              <a:rPr lang="zh-CN" altLang="en-US" dirty="0" smtClean="0"/>
              <a:t>⑶离子交换键合相： </a:t>
            </a:r>
            <a:r>
              <a:rPr lang="zh-CN" altLang="en-US" dirty="0" smtClean="0">
                <a:hlinkClick r:id="rId5"/>
              </a:rPr>
              <a:t>阳离子</a:t>
            </a:r>
            <a:r>
              <a:rPr lang="zh-CN" altLang="en-US" dirty="0" smtClean="0"/>
              <a:t>官能团：－</a:t>
            </a:r>
            <a:r>
              <a:rPr lang="en-US" altLang="zh-CN" dirty="0" smtClean="0"/>
              <a:t>SO3H</a:t>
            </a:r>
            <a:r>
              <a:rPr lang="zh-CN" altLang="en-US" dirty="0" smtClean="0"/>
              <a:t>磺酸基、－</a:t>
            </a:r>
            <a:r>
              <a:rPr lang="en-US" altLang="zh-CN" dirty="0" smtClean="0"/>
              <a:t>COOH</a:t>
            </a:r>
            <a:r>
              <a:rPr lang="zh-CN" altLang="en-US" dirty="0" smtClean="0"/>
              <a:t>羧基等。 阴离子官能团：</a:t>
            </a:r>
            <a:r>
              <a:rPr lang="en-US" altLang="zh-CN" dirty="0" smtClean="0"/>
              <a:t>―R4N+</a:t>
            </a:r>
            <a:r>
              <a:rPr lang="zh-CN" altLang="en-US" dirty="0" smtClean="0"/>
              <a:t>季铵基、</a:t>
            </a:r>
            <a:r>
              <a:rPr lang="en-US" altLang="zh-CN" dirty="0" smtClean="0"/>
              <a:t>-</a:t>
            </a:r>
            <a:r>
              <a:rPr lang="zh-CN" altLang="en-US" dirty="0" smtClean="0"/>
              <a:t>氨基等。 </a:t>
            </a:r>
            <a:r>
              <a:rPr lang="en-US" altLang="zh-CN" dirty="0" smtClean="0"/>
              <a:t>( </a:t>
            </a:r>
            <a:r>
              <a:rPr lang="zh-CN" altLang="en-US" dirty="0" smtClean="0"/>
              <a:t>由于硅胶基质的键合相只能在</a:t>
            </a:r>
            <a:r>
              <a:rPr lang="en-US" altLang="zh-CN" dirty="0" smtClean="0"/>
              <a:t>pH=2</a:t>
            </a:r>
            <a:r>
              <a:rPr lang="zh-CN" altLang="en-US" dirty="0" smtClean="0"/>
              <a:t>～</a:t>
            </a:r>
            <a:r>
              <a:rPr lang="en-US" altLang="zh-CN" dirty="0" smtClean="0"/>
              <a:t>7.5</a:t>
            </a:r>
            <a:r>
              <a:rPr lang="zh-CN" altLang="en-US" dirty="0" smtClean="0"/>
              <a:t>的范围内使用，而离子交换色谱要求有更宽的</a:t>
            </a:r>
            <a:r>
              <a:rPr lang="en-US" altLang="zh-CN" dirty="0" smtClean="0"/>
              <a:t>pH</a:t>
            </a:r>
            <a:r>
              <a:rPr lang="zh-CN" altLang="en-US" dirty="0" smtClean="0"/>
              <a:t>范围，因此其基质现在仍主要使用聚苯乙烯和</a:t>
            </a:r>
            <a:r>
              <a:rPr lang="zh-CN" altLang="en-US" dirty="0" smtClean="0">
                <a:hlinkClick r:id="rId6"/>
              </a:rPr>
              <a:t>二乙烯苯</a:t>
            </a:r>
            <a:r>
              <a:rPr lang="zh-CN" altLang="en-US" dirty="0" smtClean="0"/>
              <a:t>。</a:t>
            </a:r>
            <a:r>
              <a:rPr lang="en-US" altLang="zh-CN" dirty="0" smtClean="0"/>
              <a:t>) </a:t>
            </a:r>
            <a:r>
              <a:rPr lang="zh-CN" altLang="en-US" dirty="0" smtClean="0">
                <a:hlinkClick r:id="rId7"/>
              </a:rPr>
              <a:t>流动相</a:t>
            </a:r>
            <a:r>
              <a:rPr lang="zh-CN" altLang="en-US" dirty="0" smtClean="0"/>
              <a:t>：</a:t>
            </a:r>
          </a:p>
          <a:p>
            <a:r>
              <a:rPr lang="zh-CN" altLang="en-US" dirty="0" smtClean="0">
                <a:hlinkClick r:id="rId8"/>
              </a:rPr>
              <a:t>反相色谱</a:t>
            </a:r>
            <a:r>
              <a:rPr lang="zh-CN" altLang="en-US" dirty="0" smtClean="0"/>
              <a:t>最常用的流动相及其冲洗强度如下： </a:t>
            </a:r>
            <a:r>
              <a:rPr lang="en-US" altLang="zh-CN" dirty="0" smtClean="0"/>
              <a:t>H2O&lt;</a:t>
            </a:r>
            <a:r>
              <a:rPr lang="zh-CN" altLang="en-US" dirty="0" smtClean="0"/>
              <a:t>甲醇</a:t>
            </a:r>
            <a:r>
              <a:rPr lang="en-US" altLang="zh-CN" dirty="0" smtClean="0"/>
              <a:t>&lt;</a:t>
            </a:r>
            <a:r>
              <a:rPr lang="zh-CN" altLang="en-US" dirty="0" smtClean="0"/>
              <a:t>乙腈</a:t>
            </a:r>
            <a:r>
              <a:rPr lang="en-US" altLang="zh-CN" dirty="0" smtClean="0"/>
              <a:t>&lt;</a:t>
            </a:r>
            <a:r>
              <a:rPr lang="zh-CN" altLang="en-US" dirty="0" smtClean="0"/>
              <a:t>乙醇</a:t>
            </a:r>
            <a:r>
              <a:rPr lang="en-US" altLang="zh-CN" dirty="0" smtClean="0"/>
              <a:t>&lt;</a:t>
            </a:r>
            <a:r>
              <a:rPr lang="zh-CN" altLang="en-US" dirty="0" smtClean="0"/>
              <a:t>丙醇</a:t>
            </a:r>
            <a:r>
              <a:rPr lang="en-US" altLang="zh-CN" dirty="0" smtClean="0"/>
              <a:t>&lt;</a:t>
            </a:r>
            <a:r>
              <a:rPr lang="zh-CN" altLang="en-US" dirty="0" smtClean="0"/>
              <a:t>异丙醇</a:t>
            </a:r>
            <a:r>
              <a:rPr lang="en-US" altLang="zh-CN" dirty="0" smtClean="0"/>
              <a:t>&lt;</a:t>
            </a:r>
            <a:r>
              <a:rPr lang="zh-CN" altLang="en-US" dirty="0" smtClean="0"/>
              <a:t>四氢呋喃 最常用的流动相组成是：</a:t>
            </a:r>
            <a:r>
              <a:rPr lang="en-US" altLang="zh-CN" dirty="0" smtClean="0"/>
              <a:t>"</a:t>
            </a:r>
            <a:r>
              <a:rPr lang="zh-CN" altLang="en-US" dirty="0" smtClean="0"/>
              <a:t>甲醇</a:t>
            </a:r>
            <a:r>
              <a:rPr lang="en-US" altLang="zh-CN" dirty="0" smtClean="0"/>
              <a:t>-H2O"</a:t>
            </a:r>
            <a:r>
              <a:rPr lang="zh-CN" altLang="en-US" dirty="0" smtClean="0"/>
              <a:t>和</a:t>
            </a:r>
            <a:r>
              <a:rPr lang="en-US" altLang="zh-CN" dirty="0" smtClean="0"/>
              <a:t>"</a:t>
            </a:r>
            <a:r>
              <a:rPr lang="zh-CN" altLang="en-US" dirty="0" smtClean="0"/>
              <a:t>乙腈</a:t>
            </a:r>
            <a:r>
              <a:rPr lang="en-US" altLang="zh-CN" dirty="0" smtClean="0"/>
              <a:t>-H2O"</a:t>
            </a:r>
            <a:r>
              <a:rPr lang="zh-CN" altLang="en-US" dirty="0" smtClean="0"/>
              <a:t>，但由于乙腈具有一定的毒性，通常优先考虑</a:t>
            </a:r>
            <a:r>
              <a:rPr lang="en-US" altLang="zh-CN" dirty="0" smtClean="0"/>
              <a:t>"</a:t>
            </a:r>
            <a:r>
              <a:rPr lang="zh-CN" altLang="en-US" dirty="0" smtClean="0"/>
              <a:t>甲醇</a:t>
            </a:r>
            <a:r>
              <a:rPr lang="en-US" altLang="zh-CN" dirty="0" smtClean="0"/>
              <a:t>-H2O"</a:t>
            </a:r>
            <a:r>
              <a:rPr lang="zh-CN" altLang="en-US" dirty="0" smtClean="0"/>
              <a:t>流动相。 反相色谱中，溶质按其疏水性大小进行分离，极性越大疏水性越小的溶质，越不易与非极性的固定相结合，所以先被洗脱下来。</a:t>
            </a:r>
          </a:p>
          <a:p>
            <a:endParaRPr lang="zh-CN" altLang="en-US" dirty="0"/>
          </a:p>
        </p:txBody>
      </p:sp>
      <p:sp>
        <p:nvSpPr>
          <p:cNvPr id="4" name="灯片编号占位符 3"/>
          <p:cNvSpPr>
            <a:spLocks noGrp="1"/>
          </p:cNvSpPr>
          <p:nvPr>
            <p:ph type="sldNum" sz="quarter" idx="10"/>
          </p:nvPr>
        </p:nvSpPr>
        <p:spPr/>
        <p:txBody>
          <a:bodyPr/>
          <a:lstStyle/>
          <a:p>
            <a:fld id="{75F8B904-1251-41E8-8F6F-401A64817CDC}" type="slidenum">
              <a:rPr lang="zh-CN" altLang="en-US" smtClean="0"/>
              <a:pPr/>
              <a:t>18</a:t>
            </a:fld>
            <a:endParaRPr lang="zh-CN" altLang="en-US"/>
          </a:p>
        </p:txBody>
      </p:sp>
    </p:spTree>
    <p:extLst>
      <p:ext uri="{BB962C8B-B14F-4D97-AF65-F5344CB8AC3E}">
        <p14:creationId xmlns:p14="http://schemas.microsoft.com/office/powerpoint/2010/main" xmlns="" val="417332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A514C28-A955-4C29-8BB1-DBB09B17466D}" type="datetimeFigureOut">
              <a:rPr lang="zh-CN" altLang="en-US" smtClean="0"/>
              <a:pPr/>
              <a:t>2017/8/25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426D37-D2F3-45D6-B521-609B6288618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14C28-A955-4C29-8BB1-DBB09B17466D}" type="datetimeFigureOut">
              <a:rPr lang="zh-CN" altLang="en-US" smtClean="0"/>
              <a:pPr/>
              <a:t>2017/8/25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6D37-D2F3-45D6-B521-609B628861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质谱样本制备</a:t>
            </a:r>
            <a:endParaRPr lang="zh-CN" altLang="en-US" dirty="0"/>
          </a:p>
        </p:txBody>
      </p:sp>
      <p:sp>
        <p:nvSpPr>
          <p:cNvPr id="3" name="副标题 2"/>
          <p:cNvSpPr>
            <a:spLocks noGrp="1"/>
          </p:cNvSpPr>
          <p:nvPr>
            <p:ph type="subTitle" idx="1"/>
          </p:nvPr>
        </p:nvSpPr>
        <p:spPr/>
        <p:txBody>
          <a:bodyPr/>
          <a:lstStyle/>
          <a:p>
            <a:r>
              <a:rPr lang="zh-CN" altLang="en-US" dirty="0" smtClean="0"/>
              <a:t>刘明伟</a:t>
            </a:r>
            <a:endParaRPr lang="en-US" altLang="zh-CN" dirty="0"/>
          </a:p>
          <a:p>
            <a:r>
              <a:rPr lang="en-US" altLang="zh-CN" dirty="0" smtClean="0"/>
              <a:t>2017-08-24</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防止蛋白降解</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
        <p:nvSpPr>
          <p:cNvPr id="10" name="内容占位符 9"/>
          <p:cNvSpPr>
            <a:spLocks noGrp="1"/>
          </p:cNvSpPr>
          <p:nvPr>
            <p:ph idx="1"/>
          </p:nvPr>
        </p:nvSpPr>
        <p:spPr>
          <a:xfrm>
            <a:off x="457200" y="1600200"/>
            <a:ext cx="8579296" cy="4525963"/>
          </a:xfrm>
        </p:spPr>
        <p:txBody>
          <a:bodyPr>
            <a:normAutofit/>
          </a:bodyPr>
          <a:lstStyle/>
          <a:p>
            <a:pPr>
              <a:buFont typeface="Wingdings" panose="05000000000000000000" pitchFamily="2" charset="2"/>
              <a:buChar char="Ø"/>
            </a:pPr>
            <a:r>
              <a:rPr lang="zh-CN" altLang="en-US" sz="2800" dirty="0">
                <a:latin typeface="+mn-ea"/>
              </a:rPr>
              <a:t>低温：蛋白酶在低温时活性降低</a:t>
            </a:r>
            <a:endParaRPr lang="en-US" altLang="zh-CN" sz="2800" dirty="0">
              <a:latin typeface="+mn-ea"/>
            </a:endParaRPr>
          </a:p>
          <a:p>
            <a:pPr>
              <a:buFont typeface="Wingdings" panose="05000000000000000000" pitchFamily="2" charset="2"/>
              <a:buChar char="Ø"/>
            </a:pPr>
            <a:r>
              <a:rPr lang="zh-CN" altLang="en-US" sz="2800" dirty="0">
                <a:latin typeface="+mn-ea"/>
              </a:rPr>
              <a:t>蛋白酶抑制</a:t>
            </a:r>
            <a:r>
              <a:rPr lang="zh-CN" altLang="en-US" sz="2800" dirty="0" smtClean="0">
                <a:latin typeface="+mn-ea"/>
              </a:rPr>
              <a:t>剂：</a:t>
            </a:r>
            <a:endParaRPr lang="en-US" altLang="zh-CN" sz="2800" dirty="0">
              <a:latin typeface="+mn-ea"/>
            </a:endParaRPr>
          </a:p>
          <a:p>
            <a:pPr marL="0" indent="0">
              <a:buNone/>
            </a:pPr>
            <a:r>
              <a:rPr lang="en-US" altLang="zh-CN" sz="2800" dirty="0">
                <a:latin typeface="+mn-ea"/>
              </a:rPr>
              <a:t>   </a:t>
            </a:r>
            <a:r>
              <a:rPr lang="zh-CN" altLang="en-US" sz="2800" dirty="0">
                <a:latin typeface="+mn-ea"/>
              </a:rPr>
              <a:t>* </a:t>
            </a:r>
            <a:r>
              <a:rPr lang="en-US" altLang="zh-CN" sz="2800" dirty="0">
                <a:latin typeface="+mn-ea"/>
              </a:rPr>
              <a:t>PMSF</a:t>
            </a:r>
            <a:r>
              <a:rPr lang="zh-CN" altLang="en-US" sz="2800" dirty="0">
                <a:latin typeface="+mn-ea"/>
              </a:rPr>
              <a:t>，灭活氨酸蛋白酶和半胱氨酸蛋白      </a:t>
            </a:r>
            <a:r>
              <a:rPr lang="zh-CN" altLang="en-US" sz="2800" dirty="0" smtClean="0">
                <a:latin typeface="+mn-ea"/>
              </a:rPr>
              <a:t>      酶</a:t>
            </a:r>
            <a:r>
              <a:rPr lang="zh-CN" altLang="en-US" sz="2800" dirty="0">
                <a:latin typeface="+mn-ea"/>
              </a:rPr>
              <a:t>，在水溶液中迅速失活</a:t>
            </a:r>
            <a:endParaRPr lang="en-US" altLang="zh-CN" sz="2800" dirty="0">
              <a:latin typeface="+mn-ea"/>
            </a:endParaRPr>
          </a:p>
          <a:p>
            <a:pPr marL="0" indent="0">
              <a:buNone/>
            </a:pPr>
            <a:r>
              <a:rPr lang="en-US" altLang="zh-CN" sz="2800" dirty="0">
                <a:latin typeface="+mn-ea"/>
              </a:rPr>
              <a:t>   </a:t>
            </a:r>
            <a:r>
              <a:rPr lang="zh-CN" altLang="en-US" sz="2800" dirty="0">
                <a:latin typeface="+mn-ea"/>
              </a:rPr>
              <a:t>* </a:t>
            </a:r>
            <a:r>
              <a:rPr lang="en-US" altLang="zh-CN" sz="2800" dirty="0">
                <a:latin typeface="+mn-ea"/>
              </a:rPr>
              <a:t>EDTA</a:t>
            </a:r>
            <a:r>
              <a:rPr lang="zh-CN" altLang="en-US" sz="2800" dirty="0">
                <a:latin typeface="+mn-ea"/>
              </a:rPr>
              <a:t>、</a:t>
            </a:r>
            <a:r>
              <a:rPr lang="en-US" altLang="zh-CN" sz="2800" dirty="0">
                <a:latin typeface="+mn-ea"/>
              </a:rPr>
              <a:t>EGTA</a:t>
            </a:r>
          </a:p>
          <a:p>
            <a:pPr marL="0" indent="0">
              <a:buNone/>
            </a:pPr>
            <a:r>
              <a:rPr lang="zh-CN" altLang="en-US" sz="2800" dirty="0">
                <a:latin typeface="+mn-ea"/>
              </a:rPr>
              <a:t>   * 肽蛋白酶抑制剂</a:t>
            </a:r>
            <a:endParaRPr lang="en-US" altLang="zh-CN" sz="2800" dirty="0">
              <a:latin typeface="+mn-ea"/>
            </a:endParaRPr>
          </a:p>
          <a:p>
            <a:pPr>
              <a:buFont typeface="Wingdings" panose="05000000000000000000" pitchFamily="2" charset="2"/>
              <a:buChar char="Ø"/>
            </a:pPr>
            <a:r>
              <a:rPr lang="zh-CN" altLang="en-US" sz="2800" dirty="0">
                <a:latin typeface="+mn-ea"/>
              </a:rPr>
              <a:t>变性剂：强变性剂</a:t>
            </a:r>
            <a:r>
              <a:rPr lang="en-US" altLang="zh-CN" sz="2800" dirty="0">
                <a:latin typeface="+mn-ea"/>
              </a:rPr>
              <a:t>8mol/L</a:t>
            </a:r>
            <a:r>
              <a:rPr lang="zh-CN" altLang="en-US" sz="2800" dirty="0">
                <a:latin typeface="+mn-ea"/>
              </a:rPr>
              <a:t>脲、 </a:t>
            </a:r>
            <a:r>
              <a:rPr lang="en-US" altLang="zh-CN" sz="2800" dirty="0">
                <a:latin typeface="+mn-ea"/>
              </a:rPr>
              <a:t>10</a:t>
            </a:r>
            <a:r>
              <a:rPr lang="zh-CN" altLang="en-US" sz="2800" dirty="0">
                <a:latin typeface="+mn-ea"/>
              </a:rPr>
              <a:t>％</a:t>
            </a:r>
            <a:r>
              <a:rPr lang="en-US" altLang="zh-CN" sz="2800" dirty="0">
                <a:latin typeface="+mn-ea"/>
              </a:rPr>
              <a:t>TCA</a:t>
            </a:r>
            <a:r>
              <a:rPr lang="zh-CN" altLang="en-US" sz="2800" dirty="0">
                <a:latin typeface="+mn-ea"/>
              </a:rPr>
              <a:t>或</a:t>
            </a:r>
            <a:r>
              <a:rPr lang="en-US" altLang="zh-CN" sz="2800" dirty="0">
                <a:latin typeface="+mn-ea"/>
              </a:rPr>
              <a:t>2</a:t>
            </a:r>
            <a:r>
              <a:rPr lang="zh-CN" altLang="en-US" sz="2800" dirty="0">
                <a:latin typeface="+mn-ea"/>
              </a:rPr>
              <a:t>％</a:t>
            </a:r>
            <a:r>
              <a:rPr lang="en-US" altLang="zh-CN" sz="2800" dirty="0">
                <a:latin typeface="+mn-ea"/>
              </a:rPr>
              <a:t>SDS</a:t>
            </a:r>
            <a:r>
              <a:rPr lang="zh-CN" altLang="en-US" sz="2800" dirty="0">
                <a:latin typeface="+mn-ea"/>
              </a:rPr>
              <a:t>，强碱下抑制酶活</a:t>
            </a:r>
          </a:p>
        </p:txBody>
      </p:sp>
    </p:spTree>
    <p:extLst>
      <p:ext uri="{BB962C8B-B14F-4D97-AF65-F5344CB8AC3E}">
        <p14:creationId xmlns:p14="http://schemas.microsoft.com/office/powerpoint/2010/main" xmlns="" val="423275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xmlns="" val="4114501720"/>
              </p:ext>
            </p:extLst>
          </p:nvPr>
        </p:nvGraphicFramePr>
        <p:xfrm>
          <a:off x="457200" y="1772816"/>
          <a:ext cx="8229600" cy="3939540"/>
        </p:xfrm>
        <a:graphic>
          <a:graphicData uri="http://schemas.openxmlformats.org/drawingml/2006/table">
            <a:tbl>
              <a:tblPr>
                <a:tableStyleId>{93296810-A885-4BE3-A3E7-6D5BEEA58F35}</a:tableStyleId>
              </a:tblPr>
              <a:tblGrid>
                <a:gridCol w="2467546"/>
                <a:gridCol w="5762054"/>
              </a:tblGrid>
              <a:tr h="171450">
                <a:tc>
                  <a:txBody>
                    <a:bodyPr/>
                    <a:lstStyle/>
                    <a:p>
                      <a:pPr algn="ctr" fontAlgn="ctr"/>
                      <a:r>
                        <a:rPr lang="zh-CN" altLang="en-US" sz="3200" b="1" u="none" strike="noStrike" dirty="0" smtClean="0">
                          <a:effectLst/>
                        </a:rPr>
                        <a:t>方  法</a:t>
                      </a:r>
                      <a:endParaRPr lang="zh-CN" altLang="en-US" sz="32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3200" b="1" u="none" strike="noStrike" dirty="0" smtClean="0">
                          <a:effectLst/>
                        </a:rPr>
                        <a:t>特  点</a:t>
                      </a:r>
                      <a:endParaRPr lang="zh-CN" altLang="en-US" sz="3200" b="1"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zh-CN" altLang="en-US" sz="2800" u="none" strike="noStrike" dirty="0">
                          <a:effectLst/>
                        </a:rPr>
                        <a:t>胶内酶解</a:t>
                      </a:r>
                      <a:endParaRPr lang="zh-CN" altLang="en-US" sz="2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2800" u="none" strike="noStrike" dirty="0">
                          <a:effectLst/>
                        </a:rPr>
                        <a:t>去除可能对质谱造成干扰的物质， 聚丙烯酰胺凝胶能够对里面的微量蛋白形成很好的聚集</a:t>
                      </a:r>
                      <a:r>
                        <a:rPr lang="en-US" altLang="zh-CN" sz="2800" u="none" strike="noStrike" dirty="0">
                          <a:effectLst/>
                        </a:rPr>
                        <a:t>.</a:t>
                      </a:r>
                      <a:endParaRPr lang="en-US" altLang="zh-CN" sz="2800" b="0" i="0" u="none" strike="noStrike" dirty="0">
                        <a:solidFill>
                          <a:srgbClr val="333333"/>
                        </a:solidFill>
                        <a:effectLst/>
                        <a:latin typeface="Arial" panose="020B0604020202020204" pitchFamily="34" charset="0"/>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zh-CN" altLang="en-US" sz="2800" u="none" strike="noStrike" dirty="0">
                          <a:effectLst/>
                        </a:rPr>
                        <a:t>溶液内酶解</a:t>
                      </a:r>
                      <a:endParaRPr lang="zh-CN" altLang="en-US" sz="2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2800" u="none" strike="noStrike" dirty="0">
                          <a:effectLst/>
                        </a:rPr>
                        <a:t>蛋白损失小，缺点是会受溶液内其他成分的影响，酶切效率降低</a:t>
                      </a:r>
                      <a:endParaRPr lang="zh-CN" altLang="en-US" sz="2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450">
                <a:tc>
                  <a:txBody>
                    <a:bodyPr/>
                    <a:lstStyle/>
                    <a:p>
                      <a:pPr algn="ctr" fontAlgn="ctr"/>
                      <a:r>
                        <a:rPr lang="en-US" sz="2800" u="none" strike="noStrike" dirty="0">
                          <a:effectLst/>
                        </a:rPr>
                        <a:t>FASP</a:t>
                      </a:r>
                      <a:r>
                        <a:rPr lang="zh-CN" altLang="en-US" sz="2800" u="none" strike="noStrike" dirty="0">
                          <a:effectLst/>
                        </a:rPr>
                        <a:t>酶解</a:t>
                      </a:r>
                      <a:endParaRPr lang="zh-CN" altLang="en-US" sz="2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2800" u="none" strike="noStrike" dirty="0">
                          <a:effectLst/>
                        </a:rPr>
                        <a:t>去除任何能影响酶发挥功能的干扰物质，能蛋白质样品完整的提取、完全的溶解以及高效率的消化</a:t>
                      </a:r>
                      <a:endParaRPr lang="zh-CN" altLang="en-US" sz="28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矩形 4"/>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6"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蛋白酶解常用方法</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xmlns="" val="205446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ext uri="{D42A27DB-BD31-4B8C-83A1-F6EECF244321}">
                <p14:modId xmlns:p14="http://schemas.microsoft.com/office/powerpoint/2010/main" xmlns="" val="2243861891"/>
              </p:ext>
            </p:extLst>
          </p:nvPr>
        </p:nvGraphicFramePr>
        <p:xfrm>
          <a:off x="395536" y="1988840"/>
          <a:ext cx="8382446" cy="2678430"/>
        </p:xfrm>
        <a:graphic>
          <a:graphicData uri="http://schemas.openxmlformats.org/drawingml/2006/table">
            <a:tbl>
              <a:tblPr>
                <a:tableStyleId>{93296810-A885-4BE3-A3E7-6D5BEEA58F35}</a:tableStyleId>
              </a:tblPr>
              <a:tblGrid>
                <a:gridCol w="2261766"/>
                <a:gridCol w="6120680"/>
              </a:tblGrid>
              <a:tr h="354965">
                <a:tc>
                  <a:txBody>
                    <a:bodyPr/>
                    <a:lstStyle/>
                    <a:p>
                      <a:pPr marL="0" algn="ctr" defTabSz="914400" rtl="0" eaLnBrk="1" fontAlgn="ctr" latinLnBrk="0" hangingPunct="1"/>
                      <a:r>
                        <a:rPr lang="zh-CN" altLang="en-US" sz="3200" b="1" u="none" strike="noStrike" kern="1200" dirty="0" smtClean="0">
                          <a:effectLst/>
                        </a:rPr>
                        <a:t>名  称</a:t>
                      </a:r>
                      <a:endParaRPr lang="zh-CN" altLang="en-US" sz="32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3200" b="1" u="none" strike="noStrike" kern="1200" dirty="0">
                          <a:effectLst/>
                        </a:rPr>
                        <a:t>切割位点</a:t>
                      </a:r>
                      <a:endParaRPr lang="zh-CN" altLang="en-US" sz="32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965">
                <a:tc>
                  <a:txBody>
                    <a:bodyPr/>
                    <a:lstStyle/>
                    <a:p>
                      <a:pPr marL="0" algn="ctr" defTabSz="914400" rtl="0" eaLnBrk="1" fontAlgn="ctr" latinLnBrk="0" hangingPunct="1"/>
                      <a:r>
                        <a:rPr lang="zh-CN" altLang="en-US" sz="2800" u="none" strike="noStrike" kern="1200" dirty="0">
                          <a:effectLst/>
                        </a:rPr>
                        <a:t>胰蛋白酶</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2800" u="none" strike="noStrike" kern="1200" dirty="0">
                          <a:effectLst/>
                        </a:rPr>
                        <a:t>精氨酸和赖氨酸残基的羧基侧链</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965">
                <a:tc>
                  <a:txBody>
                    <a:bodyPr/>
                    <a:lstStyle/>
                    <a:p>
                      <a:pPr marL="0" algn="ctr" defTabSz="914400" rtl="0" eaLnBrk="1" fontAlgn="ctr" latinLnBrk="0" hangingPunct="1"/>
                      <a:r>
                        <a:rPr lang="en-US" sz="2800" u="none" strike="noStrike" kern="1200" dirty="0" err="1">
                          <a:effectLst/>
                        </a:rPr>
                        <a:t>LysC</a:t>
                      </a:r>
                      <a:r>
                        <a:rPr lang="en-US" sz="2800" u="none" strike="noStrike" kern="1200" dirty="0">
                          <a:effectLst/>
                        </a:rPr>
                        <a:t> </a:t>
                      </a:r>
                      <a:endParaRPr 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2800" u="none" strike="noStrike" kern="1200" dirty="0">
                          <a:effectLst/>
                        </a:rPr>
                        <a:t>赖氨酸残基的羧基侧链</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965">
                <a:tc>
                  <a:txBody>
                    <a:bodyPr/>
                    <a:lstStyle/>
                    <a:p>
                      <a:pPr marL="0" algn="ctr" defTabSz="914400" rtl="0" eaLnBrk="1" fontAlgn="ctr" latinLnBrk="0" hangingPunct="1"/>
                      <a:r>
                        <a:rPr lang="en-US" sz="2800" u="none" strike="noStrike" kern="1200" dirty="0" err="1">
                          <a:effectLst/>
                        </a:rPr>
                        <a:t>AspN</a:t>
                      </a:r>
                      <a:r>
                        <a:rPr lang="en-US" sz="2800" u="none" strike="noStrike" kern="1200" dirty="0">
                          <a:effectLst/>
                        </a:rPr>
                        <a:t> </a:t>
                      </a:r>
                      <a:endParaRPr 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2800" u="none" strike="noStrike" kern="1200" dirty="0">
                          <a:effectLst/>
                        </a:rPr>
                        <a:t>谷氨酸或谷氨酰胺的羧基侧链</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965">
                <a:tc>
                  <a:txBody>
                    <a:bodyPr/>
                    <a:lstStyle/>
                    <a:p>
                      <a:pPr marL="0" algn="ctr" defTabSz="914400" rtl="0" eaLnBrk="1" fontAlgn="ctr" latinLnBrk="0" hangingPunct="1"/>
                      <a:r>
                        <a:rPr lang="en-US" sz="2800" u="none" strike="noStrike" kern="1200" dirty="0" err="1">
                          <a:effectLst/>
                        </a:rPr>
                        <a:t>GluC</a:t>
                      </a:r>
                      <a:endParaRPr 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2800" u="none" strike="noStrike" kern="1200" dirty="0">
                          <a:effectLst/>
                        </a:rPr>
                        <a:t>天冬氨酸残基的氨基侧链</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4965">
                <a:tc>
                  <a:txBody>
                    <a:bodyPr/>
                    <a:lstStyle/>
                    <a:p>
                      <a:pPr marL="0" algn="ctr" defTabSz="914400" rtl="0" eaLnBrk="1" fontAlgn="ctr" latinLnBrk="0" hangingPunct="1"/>
                      <a:r>
                        <a:rPr lang="zh-CN" altLang="en-US" sz="2800" u="none" strike="noStrike" kern="1200" dirty="0">
                          <a:effectLst/>
                        </a:rPr>
                        <a:t>胰凝乳蛋白酶</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2800" u="none" strike="noStrike" kern="1200" dirty="0">
                          <a:effectLst/>
                        </a:rPr>
                        <a:t>酪氨酸、苯丙氨酸、色氨酸的羧基侧链</a:t>
                      </a:r>
                      <a:endParaRPr lang="zh-CN" altLang="en-US" sz="28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矩形 8"/>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10"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蛋白酶解常用酶</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xmlns="" val="215990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1108" y="3739913"/>
            <a:ext cx="8229600" cy="2569407"/>
          </a:xfrm>
        </p:spPr>
        <p:txBody>
          <a:bodyPr>
            <a:normAutofit/>
          </a:bodyPr>
          <a:lstStyle/>
          <a:p>
            <a:pPr marL="0" indent="0">
              <a:buNone/>
            </a:pPr>
            <a:r>
              <a:rPr lang="zh-CN" altLang="en-US" sz="1800" b="1" dirty="0" smtClean="0">
                <a:latin typeface="+mn-ea"/>
              </a:rPr>
              <a:t>原理：</a:t>
            </a:r>
            <a:r>
              <a:rPr lang="en-US" altLang="zh-CN" sz="1800" b="1" dirty="0" smtClean="0">
                <a:latin typeface="+mn-ea"/>
              </a:rPr>
              <a:t>IP</a:t>
            </a:r>
            <a:r>
              <a:rPr lang="zh-CN" altLang="en-US" sz="1800" dirty="0" smtClean="0">
                <a:latin typeface="+mn-ea"/>
              </a:rPr>
              <a:t>是</a:t>
            </a:r>
            <a:r>
              <a:rPr lang="zh-CN" altLang="en-US" sz="1800" dirty="0">
                <a:latin typeface="+mn-ea"/>
              </a:rPr>
              <a:t>利用抗原蛋白质和抗体的特异性结合以及细菌蛋白质</a:t>
            </a:r>
            <a:r>
              <a:rPr lang="zh-CN" altLang="en-US" sz="1800" dirty="0" smtClean="0">
                <a:latin typeface="+mn-ea"/>
              </a:rPr>
              <a:t>的“</a:t>
            </a:r>
            <a:r>
              <a:rPr lang="en-US" altLang="zh-CN" sz="1800" dirty="0">
                <a:latin typeface="+mn-ea"/>
              </a:rPr>
              <a:t>protein </a:t>
            </a:r>
            <a:r>
              <a:rPr lang="en-US" altLang="zh-CN" sz="1800" dirty="0" smtClean="0">
                <a:latin typeface="+mn-ea"/>
              </a:rPr>
              <a:t>A/G”</a:t>
            </a:r>
            <a:r>
              <a:rPr lang="zh-CN" altLang="en-US" sz="1800" dirty="0" smtClean="0">
                <a:latin typeface="+mn-ea"/>
              </a:rPr>
              <a:t>可以特异性</a:t>
            </a:r>
            <a:r>
              <a:rPr lang="zh-CN" altLang="en-US" sz="1800" dirty="0">
                <a:latin typeface="+mn-ea"/>
              </a:rPr>
              <a:t>地结合到</a:t>
            </a:r>
            <a:r>
              <a:rPr lang="zh-CN" altLang="en-US" sz="1800" dirty="0" smtClean="0">
                <a:latin typeface="+mn-ea"/>
              </a:rPr>
              <a:t>抗体</a:t>
            </a:r>
            <a:r>
              <a:rPr lang="en-US" altLang="zh-CN" sz="1800" dirty="0" smtClean="0">
                <a:latin typeface="+mn-ea"/>
              </a:rPr>
              <a:t>FC</a:t>
            </a:r>
            <a:r>
              <a:rPr lang="zh-CN" altLang="en-US" sz="1800" dirty="0" smtClean="0">
                <a:latin typeface="+mn-ea"/>
              </a:rPr>
              <a:t>段</a:t>
            </a:r>
            <a:r>
              <a:rPr lang="zh-CN" altLang="en-US" sz="1800" dirty="0">
                <a:latin typeface="+mn-ea"/>
              </a:rPr>
              <a:t>的现象开发出来的方法。</a:t>
            </a:r>
            <a:r>
              <a:rPr lang="zh-CN" altLang="en-US" sz="1800" dirty="0" smtClean="0">
                <a:latin typeface="+mn-ea"/>
              </a:rPr>
              <a:t>目前</a:t>
            </a:r>
            <a:r>
              <a:rPr lang="zh-CN" altLang="en-US" sz="1800" dirty="0">
                <a:latin typeface="+mn-ea"/>
              </a:rPr>
              <a:t>多</a:t>
            </a:r>
            <a:r>
              <a:rPr lang="zh-CN" altLang="en-US" sz="1800" dirty="0" smtClean="0">
                <a:latin typeface="+mn-ea"/>
              </a:rPr>
              <a:t>用</a:t>
            </a:r>
            <a:r>
              <a:rPr lang="en-US" altLang="zh-CN" sz="1800" dirty="0" smtClean="0">
                <a:latin typeface="+mn-ea"/>
              </a:rPr>
              <a:t>protein</a:t>
            </a:r>
            <a:r>
              <a:rPr lang="en-US" altLang="zh-CN" sz="1800" dirty="0">
                <a:latin typeface="+mn-ea"/>
              </a:rPr>
              <a:t> </a:t>
            </a:r>
            <a:r>
              <a:rPr lang="en-US" altLang="zh-CN" sz="1800" dirty="0" smtClean="0">
                <a:latin typeface="+mn-ea"/>
              </a:rPr>
              <a:t>A/G</a:t>
            </a:r>
            <a:r>
              <a:rPr lang="zh-CN" altLang="en-US" sz="1800" dirty="0" smtClean="0">
                <a:latin typeface="+mn-ea"/>
              </a:rPr>
              <a:t>预先</a:t>
            </a:r>
            <a:r>
              <a:rPr lang="zh-CN" altLang="en-US" sz="1800" dirty="0">
                <a:latin typeface="+mn-ea"/>
              </a:rPr>
              <a:t>结合</a:t>
            </a:r>
            <a:r>
              <a:rPr lang="zh-CN" altLang="en-US" sz="1800" dirty="0" smtClean="0">
                <a:latin typeface="+mn-ea"/>
              </a:rPr>
              <a:t>在</a:t>
            </a:r>
            <a:r>
              <a:rPr lang="en-US" altLang="zh-CN" sz="1800" dirty="0" err="1" smtClean="0">
                <a:latin typeface="+mn-ea"/>
              </a:rPr>
              <a:t>argarose</a:t>
            </a:r>
            <a:r>
              <a:rPr lang="en-US" altLang="zh-CN" sz="1800" dirty="0">
                <a:latin typeface="+mn-ea"/>
              </a:rPr>
              <a:t> </a:t>
            </a:r>
            <a:r>
              <a:rPr lang="en-US" altLang="zh-CN" sz="1800" dirty="0" smtClean="0">
                <a:latin typeface="+mn-ea"/>
              </a:rPr>
              <a:t>beads</a:t>
            </a:r>
            <a:r>
              <a:rPr lang="zh-CN" altLang="en-US" sz="1800" dirty="0" smtClean="0">
                <a:latin typeface="+mn-ea"/>
              </a:rPr>
              <a:t>上</a:t>
            </a:r>
            <a:r>
              <a:rPr lang="zh-CN" altLang="en-US" sz="1800" dirty="0">
                <a:latin typeface="+mn-ea"/>
              </a:rPr>
              <a:t>，使之与含有抗原的溶液及抗体反应后</a:t>
            </a:r>
            <a:r>
              <a:rPr lang="zh-CN" altLang="en-US" sz="1800" dirty="0" smtClean="0">
                <a:latin typeface="+mn-ea"/>
              </a:rPr>
              <a:t>，</a:t>
            </a:r>
            <a:r>
              <a:rPr lang="en-US" altLang="zh-CN" sz="1800" dirty="0" smtClean="0">
                <a:latin typeface="+mn-ea"/>
              </a:rPr>
              <a:t>beads</a:t>
            </a:r>
            <a:r>
              <a:rPr lang="zh-CN" altLang="en-US" sz="1800" dirty="0" smtClean="0">
                <a:latin typeface="+mn-ea"/>
              </a:rPr>
              <a:t>上的</a:t>
            </a:r>
            <a:r>
              <a:rPr lang="en-US" altLang="zh-CN" sz="1800" dirty="0" err="1" smtClean="0">
                <a:latin typeface="+mn-ea"/>
              </a:rPr>
              <a:t>prorein</a:t>
            </a:r>
            <a:r>
              <a:rPr lang="en-US" altLang="zh-CN" sz="1800" dirty="0">
                <a:latin typeface="+mn-ea"/>
              </a:rPr>
              <a:t> </a:t>
            </a:r>
            <a:r>
              <a:rPr lang="en-US" altLang="zh-CN" sz="1800" dirty="0" smtClean="0">
                <a:latin typeface="+mn-ea"/>
              </a:rPr>
              <a:t>A/G</a:t>
            </a:r>
            <a:r>
              <a:rPr lang="zh-CN" altLang="en-US" sz="1800" dirty="0" smtClean="0">
                <a:latin typeface="+mn-ea"/>
              </a:rPr>
              <a:t>就</a:t>
            </a:r>
            <a:r>
              <a:rPr lang="zh-CN" altLang="en-US" sz="1800" dirty="0">
                <a:latin typeface="+mn-ea"/>
              </a:rPr>
              <a:t>能达到吸附抗原的目的。</a:t>
            </a:r>
            <a:r>
              <a:rPr lang="zh-CN" altLang="en-US" sz="1800" dirty="0" smtClean="0">
                <a:latin typeface="+mn-ea"/>
              </a:rPr>
              <a:t>通过离心、洗脱，</a:t>
            </a:r>
            <a:r>
              <a:rPr lang="zh-CN" altLang="en-US" sz="1800" dirty="0">
                <a:latin typeface="+mn-ea"/>
              </a:rPr>
              <a:t>可以从含有目的抗原的溶液中将目的抗原与其它抗原</a:t>
            </a:r>
            <a:r>
              <a:rPr lang="zh-CN" altLang="en-US" sz="1800" dirty="0" smtClean="0">
                <a:latin typeface="+mn-ea"/>
              </a:rPr>
              <a:t>分离</a:t>
            </a:r>
            <a:endParaRPr lang="zh-CN" altLang="en-US" sz="1800" dirty="0">
              <a:latin typeface="+mn-ea"/>
            </a:endParaRPr>
          </a:p>
          <a:p>
            <a:pPr marL="0" indent="0">
              <a:lnSpc>
                <a:spcPct val="150000"/>
              </a:lnSpc>
              <a:buNone/>
            </a:pPr>
            <a:r>
              <a:rPr lang="zh-CN" altLang="en-US" sz="1800" b="1" dirty="0">
                <a:latin typeface="+mn-ea"/>
              </a:rPr>
              <a:t>技术优点</a:t>
            </a:r>
            <a:r>
              <a:rPr lang="zh-CN" altLang="en-US" sz="1800" dirty="0">
                <a:latin typeface="+mn-ea"/>
              </a:rPr>
              <a:t>：用途广泛，主要用于低丰度蛋白的富集和浓缩</a:t>
            </a:r>
            <a:endParaRPr lang="en-US" altLang="zh-CN" sz="1800" dirty="0">
              <a:latin typeface="+mn-ea"/>
            </a:endParaRPr>
          </a:p>
          <a:p>
            <a:pPr marL="0" indent="0">
              <a:lnSpc>
                <a:spcPct val="150000"/>
              </a:lnSpc>
              <a:buNone/>
            </a:pPr>
            <a:r>
              <a:rPr lang="zh-CN" altLang="en-US" sz="1800" b="1" dirty="0">
                <a:latin typeface="+mn-ea"/>
              </a:rPr>
              <a:t>应用</a:t>
            </a:r>
            <a:r>
              <a:rPr lang="en-US" altLang="zh-CN" sz="1800" dirty="0">
                <a:latin typeface="+mn-ea"/>
              </a:rPr>
              <a:t>:</a:t>
            </a:r>
            <a:r>
              <a:rPr lang="zh-CN" altLang="en-US" sz="1800" dirty="0">
                <a:latin typeface="+mn-ea"/>
              </a:rPr>
              <a:t>寻找新的相互作用蛋白；验证目的蛋白和待测蛋白是否有相互作用</a:t>
            </a:r>
          </a:p>
          <a:p>
            <a:pPr marL="0" indent="0">
              <a:buNone/>
            </a:pPr>
            <a:endParaRPr lang="zh-CN" altLang="en-US" dirty="0"/>
          </a:p>
        </p:txBody>
      </p:sp>
      <p:sp>
        <p:nvSpPr>
          <p:cNvPr id="4" name="矩形 3"/>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 name="TextBox 19"/>
          <p:cNvSpPr txBox="1">
            <a:spLocks noChangeArrowheads="1"/>
          </p:cNvSpPr>
          <p:nvPr/>
        </p:nvSpPr>
        <p:spPr bwMode="auto">
          <a:xfrm>
            <a:off x="323528" y="188640"/>
            <a:ext cx="9144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  免疫沉淀（</a:t>
            </a:r>
            <a:r>
              <a:rPr lang="zh-CN" altLang="en-US" sz="3200" dirty="0" smtClean="0">
                <a:latin typeface="Arial Unicode MS" panose="020B0604020202020204" pitchFamily="34" charset="-122"/>
                <a:ea typeface="Arial Unicode MS" panose="020B0604020202020204" pitchFamily="34" charset="-122"/>
                <a:cs typeface="Arial Unicode MS" panose="020B0604020202020204" pitchFamily="34" charset="-122"/>
              </a:rPr>
              <a:t>Immunoprecipitation，</a:t>
            </a: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IP</a:t>
            </a:r>
            <a:r>
              <a:rPr lang="zh-CN" altLang="en-US" sz="44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sz="4400" dirty="0">
              <a:solidFill>
                <a:schemeClr val="tx1"/>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1241884" y="1264764"/>
            <a:ext cx="6660232" cy="2376265"/>
            <a:chOff x="2145946" y="224643"/>
            <a:chExt cx="6660232" cy="2376265"/>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b="30841"/>
            <a:stretch/>
          </p:blipFill>
          <p:spPr>
            <a:xfrm>
              <a:off x="2145946" y="224643"/>
              <a:ext cx="4742709" cy="2376265"/>
            </a:xfrm>
            <a:prstGeom prst="rect">
              <a:avLst/>
            </a:prstGeom>
          </p:spPr>
        </p:pic>
        <p:pic>
          <p:nvPicPr>
            <p:cNvPr id="9" name="Picture 3"/>
            <p:cNvPicPr/>
            <p:nvPr/>
          </p:nvPicPr>
          <p:blipFill rotWithShape="1">
            <a:blip r:embed="rId4" cstate="print">
              <a:extLst>
                <a:ext uri="{28A0092B-C50C-407E-A947-70E740481C1C}">
                  <a14:useLocalDpi xmlns:a14="http://schemas.microsoft.com/office/drawing/2010/main" xmlns="" val="0"/>
                </a:ext>
              </a:extLst>
            </a:blip>
            <a:srcRect l="18063" t="27854" r="24135" b="54042"/>
            <a:stretch/>
          </p:blipFill>
          <p:spPr bwMode="auto">
            <a:xfrm>
              <a:off x="7610231" y="488409"/>
              <a:ext cx="1152128" cy="936104"/>
            </a:xfrm>
            <a:prstGeom prst="rect">
              <a:avLst/>
            </a:prstGeom>
            <a:noFill/>
            <a:ln>
              <a:noFill/>
            </a:ln>
            <a:effectLst/>
            <a:extLst/>
          </p:spPr>
        </p:pic>
        <p:pic>
          <p:nvPicPr>
            <p:cNvPr id="10" name="Picture 3"/>
            <p:cNvPicPr/>
            <p:nvPr/>
          </p:nvPicPr>
          <p:blipFill rotWithShape="1">
            <a:blip r:embed="rId4" cstate="print">
              <a:extLst>
                <a:ext uri="{28A0092B-C50C-407E-A947-70E740481C1C}">
                  <a14:useLocalDpi xmlns:a14="http://schemas.microsoft.com/office/drawing/2010/main" xmlns="" val="0"/>
                </a:ext>
              </a:extLst>
            </a:blip>
            <a:srcRect l="-776" t="60937" r="776" b="23438"/>
            <a:stretch/>
          </p:blipFill>
          <p:spPr bwMode="auto">
            <a:xfrm>
              <a:off x="6812913" y="1781944"/>
              <a:ext cx="1993265" cy="720080"/>
            </a:xfrm>
            <a:prstGeom prst="rect">
              <a:avLst/>
            </a:prstGeom>
            <a:noFill/>
            <a:ln>
              <a:noFill/>
            </a:ln>
            <a:effectLst/>
            <a:extLst/>
          </p:spPr>
        </p:pic>
        <p:sp>
          <p:nvSpPr>
            <p:cNvPr id="11" name="椭圆 10"/>
            <p:cNvSpPr/>
            <p:nvPr/>
          </p:nvSpPr>
          <p:spPr>
            <a:xfrm>
              <a:off x="7241868" y="404664"/>
              <a:ext cx="16066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2" name="椭圆 11"/>
            <p:cNvSpPr/>
            <p:nvPr/>
          </p:nvSpPr>
          <p:spPr>
            <a:xfrm>
              <a:off x="7241868" y="1498096"/>
              <a:ext cx="160662" cy="184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xmlns="" val="0"/>
                </a:ext>
              </a:extLst>
            </a:blip>
            <a:srcRect l="51428" t="33787" r="7430" b="36649"/>
            <a:stretch/>
          </p:blipFill>
          <p:spPr>
            <a:xfrm>
              <a:off x="7034167" y="773452"/>
              <a:ext cx="576064" cy="504056"/>
            </a:xfrm>
            <a:prstGeom prst="rect">
              <a:avLst/>
            </a:prstGeom>
          </p:spPr>
        </p:pic>
      </p:grpSp>
    </p:spTree>
    <p:extLst>
      <p:ext uri="{BB962C8B-B14F-4D97-AF65-F5344CB8AC3E}">
        <p14:creationId xmlns:p14="http://schemas.microsoft.com/office/powerpoint/2010/main" xmlns="" val="342598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2231554"/>
            <a:ext cx="6539146" cy="4626446"/>
          </a:xfrm>
          <a:prstGeom prst="rect">
            <a:avLst/>
          </a:prstGeom>
        </p:spPr>
      </p:pic>
      <p:sp>
        <p:nvSpPr>
          <p:cNvPr id="4" name="矩形 3"/>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 name="TextBox 19"/>
          <p:cNvSpPr txBox="1">
            <a:spLocks noChangeArrowheads="1"/>
          </p:cNvSpPr>
          <p:nvPr/>
        </p:nvSpPr>
        <p:spPr bwMode="auto">
          <a:xfrm>
            <a:off x="323528" y="188640"/>
            <a:ext cx="9144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  </a:t>
            </a:r>
            <a:r>
              <a:rPr lang="en-US" altLang="zh-CN" sz="4400" dirty="0" smtClean="0">
                <a:solidFill>
                  <a:schemeClr val="tx1"/>
                </a:solidFill>
                <a:effectLst>
                  <a:outerShdw blurRad="38100" dist="38100" dir="2700000" algn="tl">
                    <a:srgbClr val="C0C0C0"/>
                  </a:outerShdw>
                </a:effectLst>
                <a:latin typeface="+mj-lt"/>
                <a:ea typeface="+mj-ea"/>
                <a:cs typeface="+mj-cs"/>
              </a:rPr>
              <a:t>DNA pull-down</a:t>
            </a:r>
            <a:endParaRPr lang="en-US" altLang="zh-CN" sz="4400" dirty="0">
              <a:solidFill>
                <a:schemeClr val="tx1"/>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矩形 5"/>
          <p:cNvSpPr/>
          <p:nvPr/>
        </p:nvSpPr>
        <p:spPr>
          <a:xfrm>
            <a:off x="499128" y="1062819"/>
            <a:ext cx="8459106" cy="1200329"/>
          </a:xfrm>
          <a:prstGeom prst="rect">
            <a:avLst/>
          </a:prstGeom>
        </p:spPr>
        <p:txBody>
          <a:bodyPr wrap="square">
            <a:spAutoFit/>
          </a:bodyPr>
          <a:lstStyle/>
          <a:p>
            <a:r>
              <a:rPr lang="zh-CN" altLang="en-US" b="1" dirty="0" smtClean="0">
                <a:latin typeface="宋体" panose="02010600030101010101" pitchFamily="2" charset="-122"/>
              </a:rPr>
              <a:t>原理</a:t>
            </a:r>
            <a:r>
              <a:rPr lang="zh-CN" altLang="en-US" dirty="0" smtClean="0">
                <a:latin typeface="宋体" panose="02010600030101010101" pitchFamily="2" charset="-122"/>
              </a:rPr>
              <a:t>：针对目标</a:t>
            </a:r>
            <a:r>
              <a:rPr lang="zh-CN" altLang="en-US" dirty="0">
                <a:latin typeface="宋体" panose="02010600030101010101" pitchFamily="2" charset="-122"/>
              </a:rPr>
              <a:t>蛋白</a:t>
            </a:r>
            <a:r>
              <a:rPr lang="zh-CN" altLang="en-US" dirty="0" smtClean="0">
                <a:latin typeface="宋体" panose="02010600030101010101" pitchFamily="2" charset="-122"/>
              </a:rPr>
              <a:t>设计</a:t>
            </a:r>
            <a:r>
              <a:rPr lang="zh-CN" altLang="en-US" dirty="0">
                <a:latin typeface="宋体" panose="02010600030101010101" pitchFamily="2" charset="-122"/>
              </a:rPr>
              <a:t>特异性</a:t>
            </a:r>
            <a:r>
              <a:rPr lang="en-US" altLang="zh-CN" dirty="0">
                <a:latin typeface="Arial" panose="020B0604020202020204" pitchFamily="34" charset="0"/>
              </a:rPr>
              <a:t>DNA</a:t>
            </a:r>
            <a:r>
              <a:rPr lang="zh-CN" altLang="en-US" dirty="0">
                <a:latin typeface="宋体" panose="02010600030101010101" pitchFamily="2" charset="-122"/>
              </a:rPr>
              <a:t>探针并</a:t>
            </a:r>
            <a:r>
              <a:rPr lang="zh-CN" altLang="en-US" dirty="0" smtClean="0">
                <a:latin typeface="宋体" panose="02010600030101010101" pitchFamily="2" charset="-122"/>
              </a:rPr>
              <a:t>经过生物素</a:t>
            </a:r>
            <a:r>
              <a:rPr lang="zh-CN" altLang="en-US" dirty="0">
                <a:latin typeface="宋体" panose="02010600030101010101" pitchFamily="2" charset="-122"/>
              </a:rPr>
              <a:t>标记</a:t>
            </a:r>
            <a:r>
              <a:rPr lang="zh-CN" altLang="en-US" dirty="0" smtClean="0">
                <a:latin typeface="宋体" panose="02010600030101010101" pitchFamily="2" charset="-122"/>
              </a:rPr>
              <a:t>，生物素</a:t>
            </a:r>
            <a:r>
              <a:rPr lang="zh-CN" altLang="en-US" dirty="0">
                <a:latin typeface="宋体" panose="02010600030101010101" pitchFamily="2" charset="-122"/>
              </a:rPr>
              <a:t>探针可以和偶联在磁珠上的链霉亲和素亲和</a:t>
            </a:r>
            <a:r>
              <a:rPr lang="zh-CN" altLang="en-US" dirty="0" smtClean="0">
                <a:latin typeface="宋体" panose="02010600030101010101" pitchFamily="2" charset="-122"/>
              </a:rPr>
              <a:t>结合，然后细胞核</a:t>
            </a:r>
            <a:r>
              <a:rPr lang="zh-CN" altLang="en-US" dirty="0">
                <a:latin typeface="宋体" panose="02010600030101010101" pitchFamily="2" charset="-122"/>
              </a:rPr>
              <a:t>提取物与磁珠</a:t>
            </a:r>
            <a:r>
              <a:rPr lang="en-US" altLang="zh-CN" dirty="0">
                <a:latin typeface="Arial" panose="020B0604020202020204" pitchFamily="34" charset="0"/>
              </a:rPr>
              <a:t>-DNA</a:t>
            </a:r>
            <a:r>
              <a:rPr lang="zh-CN" altLang="en-US" dirty="0">
                <a:latin typeface="宋体" panose="02010600030101010101" pitchFamily="2" charset="-122"/>
              </a:rPr>
              <a:t>探针孵育，作用蛋白质分子可以和</a:t>
            </a:r>
            <a:r>
              <a:rPr lang="en-US" altLang="zh-CN" dirty="0">
                <a:latin typeface="Arial" panose="020B0604020202020204" pitchFamily="34" charset="0"/>
              </a:rPr>
              <a:t>DNA</a:t>
            </a:r>
            <a:r>
              <a:rPr lang="zh-CN" altLang="en-US" dirty="0">
                <a:latin typeface="宋体" panose="02010600030101010101" pitchFamily="2" charset="-122"/>
              </a:rPr>
              <a:t>探针特异性</a:t>
            </a:r>
            <a:r>
              <a:rPr lang="zh-CN" altLang="en-US" dirty="0" smtClean="0">
                <a:latin typeface="宋体" panose="02010600030101010101" pitchFamily="2" charset="-122"/>
              </a:rPr>
              <a:t>结合，经过</a:t>
            </a:r>
            <a:r>
              <a:rPr lang="zh-CN" altLang="en-US" dirty="0">
                <a:latin typeface="宋体" panose="02010600030101010101" pitchFamily="2" charset="-122"/>
              </a:rPr>
              <a:t>洗涤可以将非特异性结合蛋白质去除；最后，经洗脱液洗脱，得到目的</a:t>
            </a:r>
            <a:r>
              <a:rPr lang="en-US" altLang="zh-CN" dirty="0">
                <a:latin typeface="Arial" panose="020B0604020202020204" pitchFamily="34" charset="0"/>
              </a:rPr>
              <a:t>DNA</a:t>
            </a:r>
            <a:r>
              <a:rPr lang="zh-CN" altLang="en-US" dirty="0">
                <a:latin typeface="宋体" panose="02010600030101010101" pitchFamily="2" charset="-122"/>
              </a:rPr>
              <a:t>探针</a:t>
            </a:r>
            <a:r>
              <a:rPr lang="en-US" altLang="zh-CN" dirty="0">
                <a:latin typeface="Arial" panose="020B0604020202020204" pitchFamily="34" charset="0"/>
              </a:rPr>
              <a:t>-</a:t>
            </a:r>
            <a:r>
              <a:rPr lang="zh-CN" altLang="en-US" dirty="0">
                <a:latin typeface="宋体" panose="02010600030101010101" pitchFamily="2" charset="-122"/>
              </a:rPr>
              <a:t>蛋白质复合物</a:t>
            </a:r>
            <a:r>
              <a:rPr lang="zh-CN" altLang="en-US" dirty="0" smtClean="0">
                <a:latin typeface="宋体" panose="02010600030101010101" pitchFamily="2" charset="-122"/>
              </a:rPr>
              <a:t>，质谱鉴定。</a:t>
            </a:r>
            <a:endParaRPr lang="zh-CN" altLang="en-US" dirty="0"/>
          </a:p>
        </p:txBody>
      </p:sp>
    </p:spTree>
    <p:extLst>
      <p:ext uri="{BB962C8B-B14F-4D97-AF65-F5344CB8AC3E}">
        <p14:creationId xmlns:p14="http://schemas.microsoft.com/office/powerpoint/2010/main" xmlns="" val="1312020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2.png"/>
          <p:cNvPicPr/>
          <p:nvPr/>
        </p:nvPicPr>
        <p:blipFill>
          <a:blip r:embed="rId3" cstate="print"/>
          <a:stretch>
            <a:fillRect/>
          </a:stretch>
        </p:blipFill>
        <p:spPr>
          <a:xfrm>
            <a:off x="2267744" y="1196752"/>
            <a:ext cx="2900458" cy="5335182"/>
          </a:xfrm>
          <a:prstGeom prst="rect">
            <a:avLst/>
          </a:prstGeom>
        </p:spPr>
      </p:pic>
      <p:sp>
        <p:nvSpPr>
          <p:cNvPr id="5" name="矩形 4"/>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7" name="Text Box 32"/>
          <p:cNvSpPr txBox="1">
            <a:spLocks noChangeArrowheads="1"/>
          </p:cNvSpPr>
          <p:nvPr/>
        </p:nvSpPr>
        <p:spPr bwMode="auto">
          <a:xfrm>
            <a:off x="7144" y="92039"/>
            <a:ext cx="9129712" cy="954107"/>
          </a:xfrm>
          <a:prstGeom prst="rect">
            <a:avLst/>
          </a:prstGeom>
          <a:noFill/>
          <a:ln w="9525">
            <a:noFill/>
            <a:miter lim="800000"/>
            <a:headEnd/>
            <a:tailEnd/>
          </a:ln>
        </p:spPr>
        <p:txBody>
          <a:bodyPr>
            <a:prstTxWarp prst="textNoShape">
              <a:avLst/>
            </a:prstTxWarp>
            <a:spAutoFit/>
          </a:bodyPr>
          <a:lstStyle/>
          <a:p>
            <a:pPr algn="ctr" eaLnBrk="1" hangingPunct="1"/>
            <a:r>
              <a:rPr lang="zh-CN" altLang="en-US" sz="2800" dirty="0" smtClean="0">
                <a:latin typeface="Times New Roman"/>
                <a:ea typeface="Arial" pitchFamily="1" charset="0"/>
                <a:cs typeface="Times New Roman"/>
              </a:rPr>
              <a:t>转录因子</a:t>
            </a:r>
            <a:r>
              <a:rPr lang="en-US" altLang="zh-CN" sz="2800" dirty="0" smtClean="0">
                <a:latin typeface="Times New Roman"/>
                <a:ea typeface="Arial" pitchFamily="1" charset="0"/>
                <a:cs typeface="Times New Roman"/>
              </a:rPr>
              <a:t>DNA</a:t>
            </a:r>
            <a:r>
              <a:rPr lang="zh-CN" altLang="en-US" sz="2800" dirty="0" smtClean="0">
                <a:latin typeface="Times New Roman"/>
                <a:ea typeface="Arial" pitchFamily="1" charset="0"/>
                <a:cs typeface="Times New Roman"/>
              </a:rPr>
              <a:t>结合活性谱</a:t>
            </a:r>
            <a:endParaRPr lang="en-US" altLang="zh-CN" sz="2800" dirty="0" smtClean="0">
              <a:latin typeface="Times New Roman"/>
              <a:ea typeface="Arial" pitchFamily="1" charset="0"/>
              <a:cs typeface="Times New Roman"/>
            </a:endParaRPr>
          </a:p>
          <a:p>
            <a:pPr algn="ctr" eaLnBrk="1" hangingPunct="1"/>
            <a:r>
              <a:rPr lang="en-US" sz="2800" dirty="0" smtClean="0">
                <a:latin typeface="Times New Roman"/>
                <a:ea typeface="Arial" pitchFamily="1" charset="0"/>
                <a:cs typeface="Times New Roman"/>
              </a:rPr>
              <a:t>Transcription </a:t>
            </a:r>
            <a:r>
              <a:rPr lang="en-US" sz="2800" dirty="0">
                <a:latin typeface="Times New Roman"/>
                <a:ea typeface="Arial" pitchFamily="1" charset="0"/>
                <a:cs typeface="Times New Roman"/>
              </a:rPr>
              <a:t>factor DNA binding activity profiling</a:t>
            </a:r>
          </a:p>
        </p:txBody>
      </p:sp>
      <p:pic>
        <p:nvPicPr>
          <p:cNvPr id="15" name="图片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4807" y="5301208"/>
            <a:ext cx="787400" cy="105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文本框 15"/>
          <p:cNvSpPr txBox="1"/>
          <p:nvPr/>
        </p:nvSpPr>
        <p:spPr>
          <a:xfrm>
            <a:off x="6749994" y="5661570"/>
            <a:ext cx="2239963" cy="646113"/>
          </a:xfrm>
          <a:prstGeom prst="rect">
            <a:avLst/>
          </a:prstGeom>
          <a:solidFill>
            <a:srgbClr val="FFFFBD"/>
          </a:solidFill>
          <a:ln>
            <a:solidFill>
              <a:srgbClr val="FF660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kumimoji="0" lang="zh-CN" altLang="en-US" sz="1800">
                <a:solidFill>
                  <a:srgbClr val="000000"/>
                </a:solidFill>
                <a:latin typeface="Arial" panose="020B0604020202020204" pitchFamily="34" charset="0"/>
                <a:ea typeface="黑体" panose="02010609060101010101" pitchFamily="49" charset="-122"/>
              </a:rPr>
              <a:t>大规模转录因子分析</a:t>
            </a:r>
            <a:r>
              <a:rPr kumimoji="0" lang="en-US" altLang="zh-CN" sz="1800">
                <a:solidFill>
                  <a:srgbClr val="000000"/>
                </a:solidFill>
                <a:latin typeface="Arial" panose="020B0604020202020204" pitchFamily="34" charset="0"/>
                <a:ea typeface="黑体" panose="02010609060101010101" pitchFamily="49" charset="-122"/>
              </a:rPr>
              <a:t>TFRE</a:t>
            </a:r>
            <a:endParaRPr kumimoji="0" lang="zh-CN" altLang="en-US" sz="1800">
              <a:solidFill>
                <a:srgbClr val="000000"/>
              </a:solidFill>
              <a:latin typeface="Arial" panose="020B0604020202020204" pitchFamily="34" charset="0"/>
              <a:ea typeface="黑体" panose="02010609060101010101" pitchFamily="49" charset="-122"/>
            </a:endParaRPr>
          </a:p>
        </p:txBody>
      </p:sp>
      <p:sp>
        <p:nvSpPr>
          <p:cNvPr id="17" name="文本框 3"/>
          <p:cNvSpPr txBox="1">
            <a:spLocks noChangeArrowheads="1"/>
          </p:cNvSpPr>
          <p:nvPr/>
        </p:nvSpPr>
        <p:spPr bwMode="auto">
          <a:xfrm>
            <a:off x="5796136" y="6531934"/>
            <a:ext cx="1466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lang="en-US" altLang="zh-CN" sz="1200" b="1" dirty="0">
                <a:latin typeface="Arial" panose="020B0604020202020204" pitchFamily="34" charset="0"/>
              </a:rPr>
              <a:t>Qin J, PNAS 2013</a:t>
            </a:r>
            <a:endParaRPr lang="zh-CN" altLang="en-US" sz="1200" b="1" dirty="0">
              <a:latin typeface="Arial" panose="020B0604020202020204" pitchFamily="34" charset="0"/>
            </a:endParaRPr>
          </a:p>
        </p:txBody>
      </p:sp>
    </p:spTree>
    <p:extLst>
      <p:ext uri="{BB962C8B-B14F-4D97-AF65-F5344CB8AC3E}">
        <p14:creationId xmlns:p14="http://schemas.microsoft.com/office/powerpoint/2010/main" xmlns="" val="1533703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3" descr="supplemental_figure 2b_final.tif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990600"/>
            <a:ext cx="4572000" cy="317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Table 55"/>
          <p:cNvGraphicFramePr>
            <a:graphicFrameLocks noGrp="1"/>
          </p:cNvGraphicFramePr>
          <p:nvPr/>
        </p:nvGraphicFramePr>
        <p:xfrm>
          <a:off x="6934200" y="1828800"/>
          <a:ext cx="1827213" cy="1117601"/>
        </p:xfrm>
        <a:graphic>
          <a:graphicData uri="http://schemas.openxmlformats.org/drawingml/2006/table">
            <a:tbl>
              <a:tblPr/>
              <a:tblGrid>
                <a:gridCol w="601663"/>
                <a:gridCol w="1225550"/>
              </a:tblGrid>
              <a:tr h="380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charset="0"/>
                          <a:ea typeface="宋体" charset="0"/>
                          <a:cs typeface="宋体" charset="0"/>
                        </a:rPr>
                        <a:t>TF</a:t>
                      </a:r>
                      <a:endParaRPr kumimoji="0" lang="en-US" altLang="zh-CN" sz="1800" b="1" i="0" u="none" strike="noStrike" cap="none" normalizeH="0" baseline="0">
                        <a:ln>
                          <a:noFill/>
                        </a:ln>
                        <a:solidFill>
                          <a:schemeClr val="tx2"/>
                        </a:solidFill>
                        <a:effectLst/>
                        <a:latin typeface="Arial" charset="0"/>
                        <a:ea typeface="宋体" charset="0"/>
                        <a:cs typeface="Arial" charset="0"/>
                      </a:endParaRPr>
                    </a:p>
                  </a:txBody>
                  <a:tcPr marL="91464" marR="91464" marT="45656" marB="4565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A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charset="0"/>
                          <a:ea typeface="宋体" charset="0"/>
                          <a:cs typeface="宋体" charset="0"/>
                        </a:rPr>
                        <a:t>Coverage</a:t>
                      </a:r>
                      <a:endParaRPr kumimoji="0" lang="en-US" altLang="zh-CN" sz="1800" b="1" i="0" u="none" strike="noStrike" cap="none" normalizeH="0" baseline="0">
                        <a:ln>
                          <a:noFill/>
                        </a:ln>
                        <a:solidFill>
                          <a:schemeClr val="tx2"/>
                        </a:solidFill>
                        <a:effectLst/>
                        <a:latin typeface="Arial" charset="0"/>
                        <a:ea typeface="宋体" charset="0"/>
                        <a:cs typeface="Arial" charset="0"/>
                      </a:endParaRPr>
                    </a:p>
                  </a:txBody>
                  <a:tcPr marL="91464" marR="91464" marT="45656" marB="4565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AFF"/>
                    </a:solidFill>
                  </a:tcPr>
                </a:tc>
              </a:tr>
              <a:tr h="365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charset="0"/>
                          <a:cs typeface="宋体" charset="0"/>
                        </a:rPr>
                        <a:t>NR</a:t>
                      </a:r>
                      <a:endParaRPr kumimoji="0" lang="en-US" altLang="zh-CN" sz="1800" b="1" i="0" u="none" strike="noStrike" cap="none" normalizeH="0" baseline="0">
                        <a:ln>
                          <a:noFill/>
                        </a:ln>
                        <a:solidFill>
                          <a:srgbClr val="000000"/>
                        </a:solidFill>
                        <a:effectLst/>
                        <a:latin typeface="Arial" charset="0"/>
                        <a:ea typeface="宋体" charset="0"/>
                        <a:cs typeface="Arial" charset="0"/>
                      </a:endParaRPr>
                    </a:p>
                  </a:txBody>
                  <a:tcPr marL="91464" marR="91464" marT="45656" marB="4565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charset="0"/>
                          <a:cs typeface="宋体" charset="0"/>
                        </a:rPr>
                        <a:t>42/48 </a:t>
                      </a:r>
                      <a:endParaRPr kumimoji="0" lang="en-US" altLang="zh-CN" sz="1800" b="1" i="0" u="none" strike="noStrike" cap="none" normalizeH="0" baseline="0">
                        <a:ln>
                          <a:noFill/>
                        </a:ln>
                        <a:solidFill>
                          <a:srgbClr val="000000"/>
                        </a:solidFill>
                        <a:effectLst/>
                        <a:latin typeface="Arial" charset="0"/>
                        <a:ea typeface="宋体" charset="0"/>
                        <a:cs typeface="Arial" charset="0"/>
                      </a:endParaRPr>
                    </a:p>
                  </a:txBody>
                  <a:tcPr marL="91464" marR="91464" marT="45656" marB="4565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7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charset="0"/>
                          <a:cs typeface="宋体" charset="0"/>
                        </a:rPr>
                        <a:t>Fox</a:t>
                      </a:r>
                      <a:endParaRPr kumimoji="0" lang="en-US" altLang="zh-CN" sz="1800" b="1" i="0" u="none" strike="noStrike" cap="none" normalizeH="0" baseline="0">
                        <a:ln>
                          <a:noFill/>
                        </a:ln>
                        <a:solidFill>
                          <a:srgbClr val="000000"/>
                        </a:solidFill>
                        <a:effectLst/>
                        <a:latin typeface="Arial" charset="0"/>
                        <a:ea typeface="宋体" charset="0"/>
                        <a:cs typeface="Arial" charset="0"/>
                      </a:endParaRPr>
                    </a:p>
                  </a:txBody>
                  <a:tcPr marL="91464" marR="91464" marT="45656" marB="4565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Arial" charset="0"/>
                          <a:ea typeface="宋体" charset="0"/>
                          <a:cs typeface="宋体" charset="0"/>
                        </a:rPr>
                        <a:t>29/50 </a:t>
                      </a:r>
                      <a:endParaRPr kumimoji="0" lang="en-US" altLang="zh-CN" sz="1800" b="1" i="0" u="none" strike="noStrike" cap="none" normalizeH="0" baseline="0">
                        <a:ln>
                          <a:noFill/>
                        </a:ln>
                        <a:solidFill>
                          <a:srgbClr val="000000"/>
                        </a:solidFill>
                        <a:effectLst/>
                        <a:latin typeface="Arial" charset="0"/>
                        <a:ea typeface="宋体" charset="0"/>
                        <a:cs typeface="Arial" charset="0"/>
                      </a:endParaRPr>
                    </a:p>
                  </a:txBody>
                  <a:tcPr marL="91464" marR="91464" marT="45656" marB="4565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48" name="TextBox 31"/>
          <p:cNvSpPr txBox="1">
            <a:spLocks noChangeArrowheads="1"/>
          </p:cNvSpPr>
          <p:nvPr/>
        </p:nvSpPr>
        <p:spPr bwMode="auto">
          <a:xfrm rot="-3597697">
            <a:off x="518319" y="4112419"/>
            <a:ext cx="5397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293T</a:t>
            </a:r>
          </a:p>
        </p:txBody>
      </p:sp>
      <p:sp>
        <p:nvSpPr>
          <p:cNvPr id="39949" name="TextBox 32"/>
          <p:cNvSpPr txBox="1">
            <a:spLocks noChangeArrowheads="1"/>
          </p:cNvSpPr>
          <p:nvPr/>
        </p:nvSpPr>
        <p:spPr bwMode="auto">
          <a:xfrm rot="-3597697">
            <a:off x="732632" y="4063206"/>
            <a:ext cx="654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H1299</a:t>
            </a:r>
          </a:p>
        </p:txBody>
      </p:sp>
      <p:sp>
        <p:nvSpPr>
          <p:cNvPr id="39950" name="TextBox 33"/>
          <p:cNvSpPr txBox="1">
            <a:spLocks noChangeArrowheads="1"/>
          </p:cNvSpPr>
          <p:nvPr/>
        </p:nvSpPr>
        <p:spPr bwMode="auto">
          <a:xfrm rot="-3597697">
            <a:off x="935037" y="4062413"/>
            <a:ext cx="65246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HeLa</a:t>
            </a:r>
          </a:p>
        </p:txBody>
      </p:sp>
      <p:sp>
        <p:nvSpPr>
          <p:cNvPr id="39951" name="TextBox 34"/>
          <p:cNvSpPr txBox="1">
            <a:spLocks noChangeArrowheads="1"/>
          </p:cNvSpPr>
          <p:nvPr/>
        </p:nvSpPr>
        <p:spPr bwMode="auto">
          <a:xfrm rot="-3597697">
            <a:off x="1174750" y="4062413"/>
            <a:ext cx="652463"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HepG2</a:t>
            </a:r>
          </a:p>
        </p:txBody>
      </p:sp>
      <p:sp>
        <p:nvSpPr>
          <p:cNvPr id="39952" name="TextBox 35"/>
          <p:cNvSpPr txBox="1">
            <a:spLocks noChangeArrowheads="1"/>
          </p:cNvSpPr>
          <p:nvPr/>
        </p:nvSpPr>
        <p:spPr bwMode="auto">
          <a:xfrm rot="-3597697">
            <a:off x="2547937" y="3906838"/>
            <a:ext cx="65246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MEF</a:t>
            </a:r>
          </a:p>
        </p:txBody>
      </p:sp>
      <p:sp>
        <p:nvSpPr>
          <p:cNvPr id="39953" name="TextBox 36"/>
          <p:cNvSpPr txBox="1">
            <a:spLocks noChangeArrowheads="1"/>
          </p:cNvSpPr>
          <p:nvPr/>
        </p:nvSpPr>
        <p:spPr bwMode="auto">
          <a:xfrm rot="-3597697">
            <a:off x="2783681" y="4072732"/>
            <a:ext cx="6445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mLiver</a:t>
            </a:r>
          </a:p>
        </p:txBody>
      </p:sp>
      <p:sp>
        <p:nvSpPr>
          <p:cNvPr id="39954" name="TextBox 31"/>
          <p:cNvSpPr txBox="1">
            <a:spLocks noChangeArrowheads="1"/>
          </p:cNvSpPr>
          <p:nvPr/>
        </p:nvSpPr>
        <p:spPr bwMode="auto">
          <a:xfrm rot="-3597697">
            <a:off x="1413669" y="4104482"/>
            <a:ext cx="5429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A549</a:t>
            </a:r>
          </a:p>
        </p:txBody>
      </p:sp>
      <p:sp>
        <p:nvSpPr>
          <p:cNvPr id="39955" name="TextBox 32"/>
          <p:cNvSpPr txBox="1">
            <a:spLocks noChangeArrowheads="1"/>
          </p:cNvSpPr>
          <p:nvPr/>
        </p:nvSpPr>
        <p:spPr bwMode="auto">
          <a:xfrm rot="-3597697">
            <a:off x="1626394" y="4067969"/>
            <a:ext cx="6540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U937</a:t>
            </a:r>
          </a:p>
        </p:txBody>
      </p:sp>
      <p:sp>
        <p:nvSpPr>
          <p:cNvPr id="39956" name="TextBox 33"/>
          <p:cNvSpPr txBox="1">
            <a:spLocks noChangeArrowheads="1"/>
          </p:cNvSpPr>
          <p:nvPr/>
        </p:nvSpPr>
        <p:spPr bwMode="auto">
          <a:xfrm rot="-3597697">
            <a:off x="1864519" y="4066381"/>
            <a:ext cx="6540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MCF7</a:t>
            </a:r>
          </a:p>
        </p:txBody>
      </p:sp>
      <p:sp>
        <p:nvSpPr>
          <p:cNvPr id="39957" name="TextBox 34"/>
          <p:cNvSpPr txBox="1">
            <a:spLocks noChangeArrowheads="1"/>
          </p:cNvSpPr>
          <p:nvPr/>
        </p:nvSpPr>
        <p:spPr bwMode="auto">
          <a:xfrm rot="-3597697">
            <a:off x="2091532" y="4066381"/>
            <a:ext cx="6540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PC3</a:t>
            </a:r>
          </a:p>
        </p:txBody>
      </p:sp>
      <p:sp>
        <p:nvSpPr>
          <p:cNvPr id="39958" name="TextBox 34"/>
          <p:cNvSpPr txBox="1">
            <a:spLocks noChangeArrowheads="1"/>
          </p:cNvSpPr>
          <p:nvPr/>
        </p:nvSpPr>
        <p:spPr bwMode="auto">
          <a:xfrm rot="-3597697">
            <a:off x="2328069" y="4066381"/>
            <a:ext cx="6540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1100" b="1">
                <a:latin typeface="Arial" panose="020B0604020202020204" pitchFamily="34" charset="0"/>
              </a:rPr>
              <a:t>SY5Y</a:t>
            </a:r>
          </a:p>
        </p:txBody>
      </p:sp>
      <p:pic>
        <p:nvPicPr>
          <p:cNvPr id="39959" name="Picture 102" descr="tnfa20111206.png"/>
          <p:cNvPicPr>
            <a:picLocks noChangeAspect="1"/>
          </p:cNvPicPr>
          <p:nvPr/>
        </p:nvPicPr>
        <p:blipFill>
          <a:blip r:embed="rId4" cstate="print">
            <a:extLst>
              <a:ext uri="{28A0092B-C50C-407E-A947-70E740481C1C}">
                <a14:useLocalDpi xmlns:a14="http://schemas.microsoft.com/office/drawing/2010/main" xmlns="" val="0"/>
              </a:ext>
            </a:extLst>
          </a:blip>
          <a:srcRect l="39291" t="5223" r="14470"/>
          <a:stretch>
            <a:fillRect/>
          </a:stretch>
        </p:blipFill>
        <p:spPr bwMode="auto">
          <a:xfrm>
            <a:off x="609600" y="4483100"/>
            <a:ext cx="2501900" cy="225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60" name="Picture 3" descr="s_figure3_catTFRE_v11_PNAS_Revision.pdf"/>
          <p:cNvPicPr>
            <a:picLocks noChangeAspect="1"/>
          </p:cNvPicPr>
          <p:nvPr/>
        </p:nvPicPr>
        <p:blipFill>
          <a:blip r:embed="rId5" cstate="print">
            <a:extLst>
              <a:ext uri="{28A0092B-C50C-407E-A947-70E740481C1C}">
                <a14:useLocalDpi xmlns:a14="http://schemas.microsoft.com/office/drawing/2010/main" xmlns="" val="0"/>
              </a:ext>
            </a:extLst>
          </a:blip>
          <a:srcRect l="51001" t="40810" r="4494" b="31761"/>
          <a:stretch>
            <a:fillRect/>
          </a:stretch>
        </p:blipFill>
        <p:spPr bwMode="auto">
          <a:xfrm>
            <a:off x="3657600" y="4114800"/>
            <a:ext cx="33432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0" name="Table 55"/>
          <p:cNvGraphicFramePr>
            <a:graphicFrameLocks noGrp="1"/>
          </p:cNvGraphicFramePr>
          <p:nvPr/>
        </p:nvGraphicFramePr>
        <p:xfrm>
          <a:off x="6705600" y="5029200"/>
          <a:ext cx="2286000" cy="1117601"/>
        </p:xfrm>
        <a:graphic>
          <a:graphicData uri="http://schemas.openxmlformats.org/drawingml/2006/table">
            <a:tbl>
              <a:tblPr/>
              <a:tblGrid>
                <a:gridCol w="1233488"/>
                <a:gridCol w="1052512"/>
              </a:tblGrid>
              <a:tr h="380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000000"/>
                          </a:solidFill>
                          <a:effectLst/>
                          <a:latin typeface="Arial" charset="0"/>
                          <a:ea typeface="宋体" charset="0"/>
                          <a:cs typeface="Arial" charset="0"/>
                        </a:rPr>
                        <a:t>Method</a:t>
                      </a:r>
                    </a:p>
                  </a:txBody>
                  <a:tcPr marT="45656" marB="4565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A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charset="0"/>
                          <a:ea typeface="宋体" charset="0"/>
                          <a:cs typeface="宋体" charset="0"/>
                        </a:rPr>
                        <a:t>HeLa</a:t>
                      </a:r>
                      <a:endParaRPr kumimoji="0" lang="en-US" altLang="zh-CN" sz="1800" b="1" i="0" u="none" strike="noStrike" cap="none" normalizeH="0" baseline="0">
                        <a:ln>
                          <a:noFill/>
                        </a:ln>
                        <a:solidFill>
                          <a:schemeClr val="tx2"/>
                        </a:solidFill>
                        <a:effectLst/>
                        <a:latin typeface="Arial" charset="0"/>
                        <a:ea typeface="宋体" charset="0"/>
                        <a:cs typeface="Arial" charset="0"/>
                      </a:endParaRPr>
                    </a:p>
                  </a:txBody>
                  <a:tcPr marT="45656" marB="4565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AFF"/>
                    </a:solidFill>
                  </a:tcPr>
                </a:tc>
              </a:tr>
              <a:tr h="365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FF0000"/>
                          </a:solidFill>
                          <a:effectLst/>
                          <a:latin typeface="Arial" charset="0"/>
                          <a:ea typeface="宋体" charset="0"/>
                          <a:cs typeface="宋体" charset="0"/>
                        </a:rPr>
                        <a:t>TFRE</a:t>
                      </a:r>
                      <a:endParaRPr kumimoji="0" lang="en-US" altLang="zh-CN" sz="1800" b="1" i="0" u="none" strike="noStrike" cap="none" normalizeH="0" baseline="0">
                        <a:ln>
                          <a:noFill/>
                        </a:ln>
                        <a:solidFill>
                          <a:srgbClr val="FF0000"/>
                        </a:solidFill>
                        <a:effectLst/>
                        <a:latin typeface="Arial" charset="0"/>
                        <a:ea typeface="宋体" charset="0"/>
                        <a:cs typeface="Arial" charset="0"/>
                      </a:endParaRPr>
                    </a:p>
                  </a:txBody>
                  <a:tcPr marT="45656" marB="4565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FF0000"/>
                          </a:solidFill>
                          <a:effectLst/>
                          <a:latin typeface="Arial" charset="0"/>
                          <a:ea typeface="宋体" charset="0"/>
                          <a:cs typeface="宋体" charset="0"/>
                        </a:rPr>
                        <a:t>743</a:t>
                      </a:r>
                      <a:endParaRPr kumimoji="0" lang="en-US" altLang="zh-CN" sz="1800" b="1" i="0" u="none" strike="noStrike" cap="none" normalizeH="0" baseline="0">
                        <a:ln>
                          <a:noFill/>
                        </a:ln>
                        <a:solidFill>
                          <a:srgbClr val="FF0000"/>
                        </a:solidFill>
                        <a:effectLst/>
                        <a:latin typeface="Arial" charset="0"/>
                        <a:ea typeface="宋体" charset="0"/>
                        <a:cs typeface="Arial" charset="0"/>
                      </a:endParaRPr>
                    </a:p>
                  </a:txBody>
                  <a:tcPr marT="45656" marB="4565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7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FF0000"/>
                          </a:solidFill>
                          <a:effectLst/>
                          <a:latin typeface="Arial" charset="0"/>
                          <a:ea typeface="宋体" charset="0"/>
                          <a:cs typeface="宋体" charset="0"/>
                        </a:rPr>
                        <a:t>RNA-seq</a:t>
                      </a:r>
                      <a:endParaRPr kumimoji="0" lang="en-US" altLang="zh-CN" sz="1800" b="1" i="0" u="none" strike="noStrike" cap="none" normalizeH="0" baseline="0">
                        <a:ln>
                          <a:noFill/>
                        </a:ln>
                        <a:solidFill>
                          <a:srgbClr val="FF0000"/>
                        </a:solidFill>
                        <a:effectLst/>
                        <a:latin typeface="Arial" charset="0"/>
                        <a:ea typeface="宋体" charset="0"/>
                        <a:cs typeface="Arial" charset="0"/>
                      </a:endParaRPr>
                    </a:p>
                  </a:txBody>
                  <a:tcPr marT="45656" marB="4565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rgbClr val="FF0000"/>
                          </a:solidFill>
                          <a:effectLst/>
                          <a:latin typeface="Arial" charset="0"/>
                          <a:ea typeface="宋体" charset="0"/>
                          <a:cs typeface="宋体" charset="0"/>
                        </a:rPr>
                        <a:t>859</a:t>
                      </a:r>
                      <a:endParaRPr kumimoji="0" lang="en-US" altLang="zh-CN" sz="1800" b="1" i="0" u="none" strike="noStrike" cap="none" normalizeH="0" baseline="0">
                        <a:ln>
                          <a:noFill/>
                        </a:ln>
                        <a:solidFill>
                          <a:srgbClr val="FF0000"/>
                        </a:solidFill>
                        <a:effectLst/>
                        <a:latin typeface="Arial" charset="0"/>
                        <a:ea typeface="宋体" charset="0"/>
                        <a:cs typeface="Arial" charset="0"/>
                      </a:endParaRPr>
                    </a:p>
                  </a:txBody>
                  <a:tcPr marT="45656" marB="4565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71" name="文本框 7"/>
          <p:cNvSpPr txBox="1">
            <a:spLocks noChangeArrowheads="1"/>
          </p:cNvSpPr>
          <p:nvPr/>
        </p:nvSpPr>
        <p:spPr bwMode="auto">
          <a:xfrm>
            <a:off x="6096000" y="6243638"/>
            <a:ext cx="2895600" cy="461962"/>
          </a:xfrm>
          <a:prstGeom prst="rect">
            <a:avLst/>
          </a:prstGeom>
          <a:gradFill rotWithShape="1">
            <a:gsLst>
              <a:gs pos="0">
                <a:srgbClr val="FFFAD8"/>
              </a:gs>
              <a:gs pos="64999">
                <a:srgbClr val="FFF2A2"/>
              </a:gs>
              <a:gs pos="100000">
                <a:srgbClr val="FFF07A"/>
              </a:gs>
            </a:gsLst>
            <a:lin ang="5400000" scaled="1"/>
          </a:gradFill>
          <a:ln w="9525">
            <a:solidFill>
              <a:srgbClr val="FFC113"/>
            </a:solidFill>
            <a:miter lim="800000"/>
            <a:headEnd/>
            <a:tailEnd/>
          </a:ln>
          <a:effectLst>
            <a:outerShdw dist="20000" dir="5400000" rotWithShape="0">
              <a:srgbClr val="808080">
                <a:alpha val="37999"/>
              </a:srgbClr>
            </a:outerShdw>
          </a:effec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kumimoji="0" lang="zh-CN" altLang="en-US">
                <a:solidFill>
                  <a:srgbClr val="000000"/>
                </a:solidFill>
                <a:latin typeface="Arial" panose="020B0604020202020204" pitchFamily="34" charset="0"/>
                <a:ea typeface="黑体" panose="02010609060101010101" pitchFamily="49" charset="-122"/>
              </a:rPr>
              <a:t>深度接近</a:t>
            </a:r>
            <a:r>
              <a:rPr kumimoji="0" lang="en-US" altLang="zh-CN">
                <a:solidFill>
                  <a:srgbClr val="000000"/>
                </a:solidFill>
                <a:latin typeface="Arial" panose="020B0604020202020204" pitchFamily="34" charset="0"/>
                <a:ea typeface="黑体" panose="02010609060101010101" pitchFamily="49" charset="-122"/>
              </a:rPr>
              <a:t>RNA-seq</a:t>
            </a:r>
            <a:endParaRPr kumimoji="0" lang="zh-CN" altLang="en-US">
              <a:solidFill>
                <a:srgbClr val="000000"/>
              </a:solidFill>
              <a:latin typeface="Arial" panose="020B0604020202020204" pitchFamily="34" charset="0"/>
              <a:ea typeface="黑体" panose="02010609060101010101" pitchFamily="49" charset="-122"/>
            </a:endParaRPr>
          </a:p>
        </p:txBody>
      </p:sp>
      <p:pic>
        <p:nvPicPr>
          <p:cNvPr id="39972" name="图片 2"/>
          <p:cNvPicPr>
            <a:picLocks noChangeAspect="1"/>
          </p:cNvPicPr>
          <p:nvPr/>
        </p:nvPicPr>
        <p:blipFill>
          <a:blip r:embed="rId6" cstate="print">
            <a:extLst>
              <a:ext uri="{28A0092B-C50C-407E-A947-70E740481C1C}">
                <a14:useLocalDpi xmlns:a14="http://schemas.microsoft.com/office/drawing/2010/main" xmlns="" val="0"/>
              </a:ext>
            </a:extLst>
          </a:blip>
          <a:srcRect l="20589"/>
          <a:stretch>
            <a:fillRect/>
          </a:stretch>
        </p:blipFill>
        <p:spPr bwMode="auto">
          <a:xfrm>
            <a:off x="1035050" y="1498600"/>
            <a:ext cx="25908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73" name="文本框 5"/>
          <p:cNvSpPr txBox="1">
            <a:spLocks noChangeArrowheads="1"/>
          </p:cNvSpPr>
          <p:nvPr/>
        </p:nvSpPr>
        <p:spPr bwMode="auto">
          <a:xfrm>
            <a:off x="1141413" y="1206500"/>
            <a:ext cx="4413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50</a:t>
            </a:r>
            <a:endParaRPr lang="zh-CN" altLang="en-US" sz="1800">
              <a:latin typeface="Arial" panose="020B0604020202020204" pitchFamily="34" charset="0"/>
            </a:endParaRPr>
          </a:p>
        </p:txBody>
      </p:sp>
      <p:sp>
        <p:nvSpPr>
          <p:cNvPr id="39974" name="文本框 40"/>
          <p:cNvSpPr txBox="1">
            <a:spLocks noChangeArrowheads="1"/>
          </p:cNvSpPr>
          <p:nvPr/>
        </p:nvSpPr>
        <p:spPr bwMode="auto">
          <a:xfrm>
            <a:off x="1706563" y="1206500"/>
            <a:ext cx="5699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100</a:t>
            </a:r>
            <a:endParaRPr lang="zh-CN" altLang="en-US" sz="1800">
              <a:latin typeface="Arial" panose="020B0604020202020204" pitchFamily="34" charset="0"/>
            </a:endParaRPr>
          </a:p>
        </p:txBody>
      </p:sp>
      <p:sp>
        <p:nvSpPr>
          <p:cNvPr id="39975" name="文本框 41"/>
          <p:cNvSpPr txBox="1">
            <a:spLocks noChangeArrowheads="1"/>
          </p:cNvSpPr>
          <p:nvPr/>
        </p:nvSpPr>
        <p:spPr bwMode="auto">
          <a:xfrm>
            <a:off x="2344738" y="1206500"/>
            <a:ext cx="5699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200</a:t>
            </a:r>
            <a:endParaRPr lang="zh-CN" altLang="en-US" sz="1800">
              <a:latin typeface="Arial" panose="020B0604020202020204" pitchFamily="34" charset="0"/>
            </a:endParaRPr>
          </a:p>
        </p:txBody>
      </p:sp>
      <p:sp>
        <p:nvSpPr>
          <p:cNvPr id="39976" name="文本框 42"/>
          <p:cNvSpPr txBox="1">
            <a:spLocks noChangeArrowheads="1"/>
          </p:cNvSpPr>
          <p:nvPr/>
        </p:nvSpPr>
        <p:spPr bwMode="auto">
          <a:xfrm>
            <a:off x="2968625" y="1206500"/>
            <a:ext cx="56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400</a:t>
            </a:r>
            <a:endParaRPr lang="zh-CN" altLang="en-US" sz="1800">
              <a:latin typeface="Arial" panose="020B0604020202020204" pitchFamily="34" charset="0"/>
            </a:endParaRPr>
          </a:p>
        </p:txBody>
      </p:sp>
      <p:sp>
        <p:nvSpPr>
          <p:cNvPr id="39977" name="文本框 6"/>
          <p:cNvSpPr txBox="1">
            <a:spLocks noChangeArrowheads="1"/>
          </p:cNvSpPr>
          <p:nvPr/>
        </p:nvSpPr>
        <p:spPr bwMode="auto">
          <a:xfrm>
            <a:off x="577850" y="1206500"/>
            <a:ext cx="4460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μg</a:t>
            </a:r>
            <a:endParaRPr lang="zh-CN" altLang="en-US" sz="1800">
              <a:latin typeface="Arial" panose="020B0604020202020204" pitchFamily="34" charset="0"/>
            </a:endParaRPr>
          </a:p>
        </p:txBody>
      </p:sp>
      <p:sp>
        <p:nvSpPr>
          <p:cNvPr id="39978" name="文本框 21"/>
          <p:cNvSpPr txBox="1">
            <a:spLocks noChangeArrowheads="1"/>
          </p:cNvSpPr>
          <p:nvPr/>
        </p:nvSpPr>
        <p:spPr bwMode="auto">
          <a:xfrm>
            <a:off x="425450" y="3263900"/>
            <a:ext cx="595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#TF</a:t>
            </a:r>
            <a:endParaRPr lang="zh-CN" altLang="en-US" sz="1800">
              <a:latin typeface="Arial" panose="020B0604020202020204" pitchFamily="34" charset="0"/>
            </a:endParaRPr>
          </a:p>
        </p:txBody>
      </p:sp>
      <p:sp>
        <p:nvSpPr>
          <p:cNvPr id="39979" name="文本框 44"/>
          <p:cNvSpPr txBox="1">
            <a:spLocks noChangeArrowheads="1"/>
          </p:cNvSpPr>
          <p:nvPr/>
        </p:nvSpPr>
        <p:spPr bwMode="auto">
          <a:xfrm>
            <a:off x="1076325" y="3263900"/>
            <a:ext cx="56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150</a:t>
            </a:r>
            <a:endParaRPr lang="zh-CN" altLang="en-US" sz="1800">
              <a:latin typeface="Arial" panose="020B0604020202020204" pitchFamily="34" charset="0"/>
            </a:endParaRPr>
          </a:p>
        </p:txBody>
      </p:sp>
      <p:sp>
        <p:nvSpPr>
          <p:cNvPr id="39980" name="文本框 45"/>
          <p:cNvSpPr txBox="1">
            <a:spLocks noChangeArrowheads="1"/>
          </p:cNvSpPr>
          <p:nvPr/>
        </p:nvSpPr>
        <p:spPr bwMode="auto">
          <a:xfrm>
            <a:off x="1692275" y="3263900"/>
            <a:ext cx="56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170</a:t>
            </a:r>
            <a:endParaRPr lang="zh-CN" altLang="en-US" sz="1800">
              <a:latin typeface="Arial" panose="020B0604020202020204" pitchFamily="34" charset="0"/>
            </a:endParaRPr>
          </a:p>
        </p:txBody>
      </p:sp>
      <p:sp>
        <p:nvSpPr>
          <p:cNvPr id="39981" name="文本框 46"/>
          <p:cNvSpPr txBox="1">
            <a:spLocks noChangeArrowheads="1"/>
          </p:cNvSpPr>
          <p:nvPr/>
        </p:nvSpPr>
        <p:spPr bwMode="auto">
          <a:xfrm>
            <a:off x="2344738" y="3263900"/>
            <a:ext cx="5699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195</a:t>
            </a:r>
            <a:endParaRPr lang="zh-CN" altLang="en-US" sz="1800">
              <a:latin typeface="Arial" panose="020B0604020202020204" pitchFamily="34" charset="0"/>
            </a:endParaRPr>
          </a:p>
        </p:txBody>
      </p:sp>
      <p:sp>
        <p:nvSpPr>
          <p:cNvPr id="39982" name="文本框 47"/>
          <p:cNvSpPr txBox="1">
            <a:spLocks noChangeArrowheads="1"/>
          </p:cNvSpPr>
          <p:nvPr/>
        </p:nvSpPr>
        <p:spPr bwMode="auto">
          <a:xfrm>
            <a:off x="2981325" y="3263900"/>
            <a:ext cx="5699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lang="en-US" altLang="zh-CN" sz="1800">
                <a:latin typeface="Arial" panose="020B0604020202020204" pitchFamily="34" charset="0"/>
              </a:rPr>
              <a:t>209</a:t>
            </a:r>
            <a:endParaRPr lang="zh-CN" altLang="en-US" sz="1800">
              <a:latin typeface="Arial" panose="020B0604020202020204" pitchFamily="34" charset="0"/>
            </a:endParaRPr>
          </a:p>
        </p:txBody>
      </p:sp>
      <p:sp>
        <p:nvSpPr>
          <p:cNvPr id="39983" name="文本框 22"/>
          <p:cNvSpPr txBox="1">
            <a:spLocks noChangeArrowheads="1"/>
          </p:cNvSpPr>
          <p:nvPr/>
        </p:nvSpPr>
        <p:spPr bwMode="auto">
          <a:xfrm>
            <a:off x="1676400" y="2116138"/>
            <a:ext cx="1416050" cy="461962"/>
          </a:xfrm>
          <a:prstGeom prst="rect">
            <a:avLst/>
          </a:prstGeom>
          <a:gradFill rotWithShape="1">
            <a:gsLst>
              <a:gs pos="0">
                <a:srgbClr val="FFFAD8"/>
              </a:gs>
              <a:gs pos="64999">
                <a:srgbClr val="FFF2A2"/>
              </a:gs>
              <a:gs pos="100000">
                <a:srgbClr val="FFF07A"/>
              </a:gs>
            </a:gsLst>
            <a:lin ang="5400000" scaled="1"/>
          </a:gradFill>
          <a:ln w="9525">
            <a:solidFill>
              <a:srgbClr val="FFC113"/>
            </a:solidFill>
            <a:miter lim="800000"/>
            <a:headEnd/>
            <a:tailEnd/>
          </a:ln>
          <a:effectLst>
            <a:outerShdw dist="20000" dir="5400000" rotWithShape="0">
              <a:srgbClr val="808080">
                <a:alpha val="37999"/>
              </a:srgbClr>
            </a:outerShdw>
          </a:effec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ctr"/>
            <a:r>
              <a:rPr kumimoji="0" lang="zh-CN" altLang="en-US">
                <a:solidFill>
                  <a:srgbClr val="000000"/>
                </a:solidFill>
                <a:latin typeface="Arial" panose="020B0604020202020204" pitchFamily="34" charset="0"/>
                <a:ea typeface="黑体" panose="02010609060101010101" pitchFamily="49" charset="-122"/>
              </a:rPr>
              <a:t>高灵敏度</a:t>
            </a:r>
          </a:p>
        </p:txBody>
      </p:sp>
      <p:sp>
        <p:nvSpPr>
          <p:cNvPr id="24" name="矩形 23"/>
          <p:cNvSpPr>
            <a:spLocks noChangeArrowheads="1"/>
          </p:cNvSpPr>
          <p:nvPr/>
        </p:nvSpPr>
        <p:spPr bwMode="auto">
          <a:xfrm>
            <a:off x="457200" y="1206500"/>
            <a:ext cx="1201738" cy="2438400"/>
          </a:xfrm>
          <a:prstGeom prst="rect">
            <a:avLst/>
          </a:prstGeom>
          <a:noFill/>
          <a:ln w="28575">
            <a:solidFill>
              <a:srgbClr val="0000FF"/>
            </a:solidFill>
            <a:prstDash val="dash"/>
            <a:miter lim="800000"/>
            <a:headEnd/>
            <a:tailEnd/>
          </a:ln>
          <a:effectLst>
            <a:outerShdw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kumimoji="1" lang="zh-CN" altLang="en-US">
              <a:solidFill>
                <a:schemeClr val="lt1"/>
              </a:solidFill>
              <a:latin typeface="+mn-lt"/>
              <a:ea typeface="+mn-ea"/>
            </a:endParaRPr>
          </a:p>
        </p:txBody>
      </p:sp>
      <p:sp>
        <p:nvSpPr>
          <p:cNvPr id="36" name="标题 1"/>
          <p:cNvSpPr>
            <a:spLocks noGrp="1"/>
          </p:cNvSpPr>
          <p:nvPr>
            <p:ph type="title"/>
          </p:nvPr>
        </p:nvSpPr>
        <p:spPr>
          <a:xfrm>
            <a:off x="468313" y="115888"/>
            <a:ext cx="8229600" cy="669925"/>
          </a:xfrm>
        </p:spPr>
        <p:txBody>
          <a:bodyPr anchor="b">
            <a:normAutofit/>
          </a:bodyPr>
          <a:lstStyle/>
          <a:p>
            <a:r>
              <a:rPr lang="zh-CN" altLang="en-US" sz="2800" dirty="0">
                <a:latin typeface="Times New Roman"/>
                <a:ea typeface="Arial" pitchFamily="1" charset="0"/>
                <a:cs typeface="Times New Roman"/>
              </a:rPr>
              <a:t>共鉴定超过</a:t>
            </a:r>
            <a:r>
              <a:rPr lang="en-US" altLang="zh-CN" sz="2800" dirty="0">
                <a:latin typeface="Times New Roman"/>
                <a:ea typeface="Arial" pitchFamily="1" charset="0"/>
                <a:cs typeface="Times New Roman"/>
              </a:rPr>
              <a:t>1200</a:t>
            </a:r>
            <a:r>
              <a:rPr lang="zh-CN" altLang="en-US" sz="2800" dirty="0">
                <a:latin typeface="Times New Roman"/>
                <a:ea typeface="Arial" pitchFamily="1" charset="0"/>
                <a:cs typeface="Times New Roman"/>
              </a:rPr>
              <a:t>种转录因子</a:t>
            </a:r>
          </a:p>
        </p:txBody>
      </p:sp>
      <p:sp>
        <p:nvSpPr>
          <p:cNvPr id="38" name="矩形 37"/>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Tree>
    <p:extLst>
      <p:ext uri="{BB962C8B-B14F-4D97-AF65-F5344CB8AC3E}">
        <p14:creationId xmlns:p14="http://schemas.microsoft.com/office/powerpoint/2010/main" xmlns="" val="3300139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412776"/>
            <a:ext cx="8712968" cy="3416320"/>
          </a:xfrm>
          <a:prstGeom prst="rect">
            <a:avLst/>
          </a:prstGeom>
        </p:spPr>
        <p:txBody>
          <a:bodyPr wrap="square">
            <a:spAutoFit/>
          </a:bodyPr>
          <a:lstStyle/>
          <a:p>
            <a:pPr>
              <a:lnSpc>
                <a:spcPct val="150000"/>
              </a:lnSpc>
              <a:spcAft>
                <a:spcPts val="0"/>
              </a:spcAft>
            </a:pPr>
            <a:r>
              <a:rPr lang="zh-CN" altLang="zh-CN" b="1" dirty="0">
                <a:latin typeface="宋体" panose="02010600030101010101" pitchFamily="2" charset="-122"/>
                <a:cs typeface="宋体" panose="02010600030101010101" pitchFamily="2" charset="-122"/>
              </a:rPr>
              <a:t>技术优点：</a:t>
            </a:r>
            <a:endParaRPr lang="zh-CN" altLang="zh-CN" dirty="0">
              <a:latin typeface="宋体" panose="02010600030101010101" pitchFamily="2" charset="-122"/>
              <a:cs typeface="宋体" panose="02010600030101010101" pitchFamily="2" charset="-122"/>
            </a:endParaRPr>
          </a:p>
          <a:p>
            <a:pPr marL="342900" lvl="0" indent="-342900">
              <a:lnSpc>
                <a:spcPct val="150000"/>
              </a:lnSpc>
              <a:spcAft>
                <a:spcPts val="0"/>
              </a:spcAft>
              <a:buFont typeface="+mj-lt"/>
              <a:buAutoNum type="arabicPeriod"/>
            </a:pPr>
            <a:r>
              <a:rPr lang="zh-CN" altLang="zh-CN" dirty="0">
                <a:latin typeface="宋体" panose="02010600030101010101" pitchFamily="2" charset="-122"/>
                <a:cs typeface="宋体" panose="02010600030101010101" pitchFamily="2" charset="-122"/>
              </a:rPr>
              <a:t>独有专利技术，可对内源性转录因子进行深度覆盖；</a:t>
            </a:r>
          </a:p>
          <a:p>
            <a:pPr marL="342900" lvl="0" indent="-342900">
              <a:lnSpc>
                <a:spcPct val="150000"/>
              </a:lnSpc>
              <a:spcAft>
                <a:spcPts val="0"/>
              </a:spcAft>
              <a:buFont typeface="+mj-lt"/>
              <a:buAutoNum type="arabicPeriod"/>
            </a:pPr>
            <a:r>
              <a:rPr lang="zh-CN" altLang="zh-CN" dirty="0">
                <a:latin typeface="宋体" panose="02010600030101010101" pitchFamily="2" charset="-122"/>
                <a:cs typeface="宋体" panose="02010600030101010101" pitchFamily="2" charset="-122"/>
              </a:rPr>
              <a:t>结合定量蛋白质组学技术，可同时对几百种甚至上千种转录因子与</a:t>
            </a:r>
            <a:r>
              <a:rPr lang="en-US" altLang="zh-CN" dirty="0">
                <a:latin typeface="宋体" panose="02010600030101010101" pitchFamily="2" charset="-122"/>
                <a:cs typeface="宋体" panose="02010600030101010101" pitchFamily="2" charset="-122"/>
              </a:rPr>
              <a:t>DNA</a:t>
            </a:r>
            <a:r>
              <a:rPr lang="zh-CN" altLang="zh-CN" dirty="0">
                <a:latin typeface="宋体" panose="02010600030101010101" pitchFamily="2" charset="-122"/>
                <a:cs typeface="宋体" panose="02010600030101010101" pitchFamily="2" charset="-122"/>
              </a:rPr>
              <a:t>结合序列的结合活性进行分析；</a:t>
            </a:r>
          </a:p>
          <a:p>
            <a:pPr marL="342900" lvl="0" indent="-342900">
              <a:lnSpc>
                <a:spcPct val="150000"/>
              </a:lnSpc>
              <a:spcAft>
                <a:spcPts val="0"/>
              </a:spcAft>
              <a:buFont typeface="+mj-lt"/>
              <a:buAutoNum type="arabicPeriod"/>
            </a:pPr>
            <a:r>
              <a:rPr lang="zh-CN" altLang="zh-CN" dirty="0">
                <a:latin typeface="宋体" panose="02010600030101010101" pitchFamily="2" charset="-122"/>
                <a:cs typeface="宋体" panose="02010600030101010101" pitchFamily="2" charset="-122"/>
              </a:rPr>
              <a:t>可动态监测转录因子表达和基因调控活力</a:t>
            </a:r>
            <a:r>
              <a:rPr lang="zh-CN" altLang="zh-CN" dirty="0" smtClean="0">
                <a:latin typeface="宋体" panose="02010600030101010101" pitchFamily="2" charset="-122"/>
                <a:cs typeface="宋体" panose="02010600030101010101" pitchFamily="2" charset="-122"/>
              </a:rPr>
              <a:t>。</a:t>
            </a:r>
            <a:endParaRPr lang="en-US" altLang="zh-CN" dirty="0" smtClean="0">
              <a:latin typeface="宋体" panose="02010600030101010101" pitchFamily="2" charset="-122"/>
              <a:cs typeface="宋体" panose="02010600030101010101" pitchFamily="2" charset="-122"/>
            </a:endParaRPr>
          </a:p>
          <a:p>
            <a:pPr marL="342900" lvl="0" indent="-342900">
              <a:lnSpc>
                <a:spcPct val="150000"/>
              </a:lnSpc>
              <a:spcAft>
                <a:spcPts val="0"/>
              </a:spcAft>
              <a:buFont typeface="+mj-lt"/>
              <a:buAutoNum type="arabicPeriod"/>
            </a:pPr>
            <a:endParaRPr lang="en-US" altLang="zh-CN" dirty="0" smtClean="0">
              <a:latin typeface="宋体" panose="02010600030101010101" pitchFamily="2" charset="-122"/>
              <a:cs typeface="宋体" panose="02010600030101010101" pitchFamily="2" charset="-122"/>
            </a:endParaRPr>
          </a:p>
          <a:p>
            <a:pPr>
              <a:lnSpc>
                <a:spcPct val="150000"/>
              </a:lnSpc>
            </a:pPr>
            <a:r>
              <a:rPr lang="zh-CN" altLang="zh-CN" b="1" dirty="0">
                <a:latin typeface="宋体" panose="02010600030101010101" pitchFamily="2" charset="-122"/>
                <a:cs typeface="宋体" panose="02010600030101010101" pitchFamily="2" charset="-122"/>
              </a:rPr>
              <a:t>应用：</a:t>
            </a:r>
            <a:r>
              <a:rPr lang="zh-CN" altLang="zh-CN" dirty="0">
                <a:latin typeface="宋体" panose="02010600030101010101" pitchFamily="2" charset="-122"/>
                <a:cs typeface="宋体" panose="02010600030101010101" pitchFamily="2" charset="-122"/>
              </a:rPr>
              <a:t>生理条件下动物细胞或组织中大规模转录因子鉴定和定量</a:t>
            </a:r>
          </a:p>
          <a:p>
            <a:pPr marL="342900" lvl="0" indent="-342900">
              <a:lnSpc>
                <a:spcPct val="150000"/>
              </a:lnSpc>
              <a:spcAft>
                <a:spcPts val="0"/>
              </a:spcAft>
              <a:buFont typeface="+mj-lt"/>
              <a:buAutoNum type="arabicPeriod"/>
            </a:pPr>
            <a:endParaRPr lang="zh-CN" altLang="zh-CN" dirty="0">
              <a:latin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xmlns="" val="161063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3.png"/>
          <p:cNvPicPr/>
          <p:nvPr/>
        </p:nvPicPr>
        <p:blipFill>
          <a:blip r:embed="rId3" cstate="print"/>
          <a:stretch>
            <a:fillRect/>
          </a:stretch>
        </p:blipFill>
        <p:spPr>
          <a:xfrm>
            <a:off x="402285" y="1046146"/>
            <a:ext cx="4406900" cy="5826760"/>
          </a:xfrm>
          <a:prstGeom prst="rect">
            <a:avLst/>
          </a:prstGeom>
        </p:spPr>
      </p:pic>
      <p:sp>
        <p:nvSpPr>
          <p:cNvPr id="5" name="矩形 4"/>
          <p:cNvSpPr/>
          <p:nvPr/>
        </p:nvSpPr>
        <p:spPr>
          <a:xfrm>
            <a:off x="4809185" y="1340768"/>
            <a:ext cx="3125349" cy="1477328"/>
          </a:xfrm>
          <a:prstGeom prst="rect">
            <a:avLst/>
          </a:prstGeom>
        </p:spPr>
        <p:txBody>
          <a:bodyPr wrap="square">
            <a:spAutoFit/>
          </a:bodyPr>
          <a:lstStyle/>
          <a:p>
            <a:r>
              <a:rPr lang="zh-CN" altLang="en-US" b="1" dirty="0" smtClean="0"/>
              <a:t>原理</a:t>
            </a:r>
            <a:r>
              <a:rPr lang="zh-CN" altLang="en-US" dirty="0" smtClean="0"/>
              <a:t>：</a:t>
            </a:r>
            <a:r>
              <a:rPr lang="en-US" altLang="zh-CN" dirty="0" smtClean="0"/>
              <a:t>C18</a:t>
            </a:r>
            <a:r>
              <a:rPr lang="zh-CN" altLang="en-US" dirty="0" smtClean="0"/>
              <a:t>反相</a:t>
            </a:r>
            <a:r>
              <a:rPr lang="zh-CN" altLang="en-US" dirty="0"/>
              <a:t>色谱中，溶质按其疏水性大小进行分离，极性越大疏水性越小的溶质，越不易与非极性的固定相结合，所以先被洗脱下来。</a:t>
            </a:r>
          </a:p>
        </p:txBody>
      </p:sp>
      <p:sp>
        <p:nvSpPr>
          <p:cNvPr id="6" name="矩形 5"/>
          <p:cNvSpPr/>
          <p:nvPr/>
        </p:nvSpPr>
        <p:spPr>
          <a:xfrm>
            <a:off x="4572000" y="3345059"/>
            <a:ext cx="2739853" cy="880369"/>
          </a:xfrm>
          <a:prstGeom prst="rect">
            <a:avLst/>
          </a:prstGeom>
        </p:spPr>
        <p:txBody>
          <a:bodyPr wrap="none">
            <a:spAutoFit/>
          </a:bodyPr>
          <a:lstStyle/>
          <a:p>
            <a:pPr indent="228600" algn="ctr">
              <a:lnSpc>
                <a:spcPct val="150000"/>
              </a:lnSpc>
              <a:spcAft>
                <a:spcPts val="0"/>
              </a:spcAft>
            </a:pPr>
            <a:r>
              <a:rPr lang="zh-CN" altLang="en-US" b="1" dirty="0" smtClean="0">
                <a:solidFill>
                  <a:srgbClr val="3E3E3E"/>
                </a:solidFill>
                <a:latin typeface="Helvetica" panose="020B0604020202020204" pitchFamily="34" charset="0"/>
                <a:cs typeface="Arial" panose="020B0604020202020204" pitchFamily="34" charset="0"/>
              </a:rPr>
              <a:t>应用</a:t>
            </a:r>
            <a:r>
              <a:rPr lang="zh-CN" altLang="en-US" dirty="0" smtClean="0">
                <a:solidFill>
                  <a:srgbClr val="3E3E3E"/>
                </a:solidFill>
                <a:latin typeface="Helvetica" panose="020B0604020202020204" pitchFamily="34" charset="0"/>
                <a:cs typeface="Arial" panose="020B0604020202020204" pitchFamily="34" charset="0"/>
              </a:rPr>
              <a:t>：</a:t>
            </a:r>
            <a:r>
              <a:rPr lang="zh-CN" altLang="zh-CN" dirty="0" smtClean="0">
                <a:solidFill>
                  <a:srgbClr val="3E3E3E"/>
                </a:solidFill>
                <a:latin typeface="Helvetica" panose="020B0604020202020204" pitchFamily="34" charset="0"/>
                <a:cs typeface="Arial" panose="020B0604020202020204" pitchFamily="34" charset="0"/>
              </a:rPr>
              <a:t>蛋白质</a:t>
            </a:r>
            <a:r>
              <a:rPr lang="zh-CN" altLang="zh-CN" dirty="0">
                <a:solidFill>
                  <a:srgbClr val="3E3E3E"/>
                </a:solidFill>
                <a:latin typeface="Helvetica" panose="020B0604020202020204" pitchFamily="34" charset="0"/>
                <a:cs typeface="Arial" panose="020B0604020202020204" pitchFamily="34" charset="0"/>
              </a:rPr>
              <a:t>全</a:t>
            </a:r>
            <a:r>
              <a:rPr lang="zh-CN" altLang="zh-CN" dirty="0" smtClean="0">
                <a:solidFill>
                  <a:srgbClr val="3E3E3E"/>
                </a:solidFill>
                <a:latin typeface="Helvetica" panose="020B0604020202020204" pitchFamily="34" charset="0"/>
                <a:cs typeface="Arial" panose="020B0604020202020204" pitchFamily="34" charset="0"/>
              </a:rPr>
              <a:t>谱分析</a:t>
            </a:r>
            <a:endParaRPr lang="en-US" altLang="zh-CN" sz="1600" dirty="0" smtClean="0">
              <a:latin typeface="宋体" panose="02010600030101010101" pitchFamily="2" charset="-122"/>
              <a:cs typeface="Arial" panose="020B0604020202020204" pitchFamily="34" charset="0"/>
            </a:endParaRPr>
          </a:p>
          <a:p>
            <a:pPr indent="228600" algn="ctr">
              <a:lnSpc>
                <a:spcPct val="150000"/>
              </a:lnSpc>
            </a:pPr>
            <a:r>
              <a:rPr lang="en-US" altLang="zh-CN" dirty="0" smtClean="0"/>
              <a:t>  Label-free</a:t>
            </a:r>
            <a:endParaRPr lang="zh-CN" altLang="zh-CN" dirty="0"/>
          </a:p>
        </p:txBody>
      </p:sp>
      <p:sp>
        <p:nvSpPr>
          <p:cNvPr id="7" name="矩形 6"/>
          <p:cNvSpPr/>
          <p:nvPr/>
        </p:nvSpPr>
        <p:spPr>
          <a:xfrm>
            <a:off x="4748516" y="4880283"/>
            <a:ext cx="4104456" cy="1338828"/>
          </a:xfrm>
          <a:prstGeom prst="rect">
            <a:avLst/>
          </a:prstGeom>
        </p:spPr>
        <p:txBody>
          <a:bodyPr wrap="square">
            <a:spAutoFit/>
          </a:bodyPr>
          <a:lstStyle/>
          <a:p>
            <a:pPr>
              <a:lnSpc>
                <a:spcPct val="150000"/>
              </a:lnSpc>
              <a:spcAft>
                <a:spcPts val="0"/>
              </a:spcAft>
            </a:pPr>
            <a:r>
              <a:rPr lang="zh-CN" altLang="zh-CN" b="1" dirty="0">
                <a:latin typeface="宋体" panose="02010600030101010101" pitchFamily="2" charset="-122"/>
                <a:cs typeface="宋体" panose="02010600030101010101" pitchFamily="2" charset="-122"/>
              </a:rPr>
              <a:t>技术优点</a:t>
            </a:r>
            <a:r>
              <a:rPr lang="zh-CN" altLang="zh-CN" b="1" dirty="0" smtClean="0">
                <a:latin typeface="宋体" panose="02010600030101010101" pitchFamily="2" charset="-122"/>
                <a:cs typeface="宋体" panose="02010600030101010101" pitchFamily="2" charset="-122"/>
              </a:rPr>
              <a:t>：</a:t>
            </a:r>
            <a:r>
              <a:rPr lang="zh-CN" altLang="zh-CN" dirty="0" smtClean="0">
                <a:latin typeface="宋体" panose="02010600030101010101" pitchFamily="2" charset="-122"/>
                <a:cs typeface="宋体" panose="02010600030101010101" pitchFamily="2" charset="-122"/>
              </a:rPr>
              <a:t>所</a:t>
            </a:r>
            <a:r>
              <a:rPr lang="zh-CN" altLang="zh-CN" dirty="0">
                <a:latin typeface="宋体" panose="02010600030101010101" pitchFamily="2" charset="-122"/>
                <a:cs typeface="宋体" panose="02010600030101010101" pitchFamily="2" charset="-122"/>
              </a:rPr>
              <a:t>需样本量</a:t>
            </a:r>
            <a:r>
              <a:rPr lang="zh-CN" altLang="zh-CN" dirty="0" smtClean="0">
                <a:latin typeface="宋体" panose="02010600030101010101" pitchFamily="2" charset="-122"/>
                <a:cs typeface="宋体" panose="02010600030101010101" pitchFamily="2" charset="-122"/>
              </a:rPr>
              <a:t>少，</a:t>
            </a:r>
            <a:r>
              <a:rPr lang="zh-CN" altLang="zh-CN" dirty="0">
                <a:latin typeface="宋体" panose="02010600030101010101" pitchFamily="2" charset="-122"/>
                <a:cs typeface="宋体" panose="02010600030101010101" pitchFamily="2" charset="-122"/>
              </a:rPr>
              <a:t>可对微量</a:t>
            </a:r>
            <a:r>
              <a:rPr lang="zh-CN" altLang="zh-CN" dirty="0" smtClean="0">
                <a:latin typeface="宋体" panose="02010600030101010101" pitchFamily="2" charset="-122"/>
                <a:cs typeface="宋体" panose="02010600030101010101" pitchFamily="2" charset="-122"/>
              </a:rPr>
              <a:t>样本</a:t>
            </a:r>
            <a:r>
              <a:rPr lang="zh-CN" altLang="en-US" dirty="0">
                <a:latin typeface="宋体" panose="02010600030101010101" pitchFamily="2" charset="-122"/>
                <a:cs typeface="宋体" panose="02010600030101010101" pitchFamily="2" charset="-122"/>
              </a:rPr>
              <a:t>（蛋白</a:t>
            </a:r>
            <a:r>
              <a:rPr lang="en-US" altLang="zh-CN" dirty="0">
                <a:latin typeface="宋体" panose="02010600030101010101" pitchFamily="2" charset="-122"/>
                <a:cs typeface="宋体" panose="02010600030101010101" pitchFamily="2" charset="-122"/>
              </a:rPr>
              <a:t>20</a:t>
            </a:r>
            <a:r>
              <a:rPr lang="en-US" altLang="zh-CN" dirty="0"/>
              <a:t>μ</a:t>
            </a:r>
            <a:r>
              <a:rPr lang="en-US" altLang="zh-CN" dirty="0">
                <a:latin typeface="宋体" panose="02010600030101010101" pitchFamily="2" charset="-122"/>
                <a:cs typeface="宋体" panose="02010600030101010101" pitchFamily="2" charset="-122"/>
              </a:rPr>
              <a:t>g</a:t>
            </a:r>
            <a:r>
              <a:rPr lang="zh-CN" altLang="en-US" dirty="0">
                <a:latin typeface="宋体" panose="02010600030101010101" pitchFamily="2" charset="-122"/>
                <a:cs typeface="宋体" panose="02010600030101010101" pitchFamily="2" charset="-122"/>
              </a:rPr>
              <a:t>、细胞</a:t>
            </a:r>
            <a:r>
              <a:rPr lang="en-US" altLang="zh-CN" dirty="0"/>
              <a:t>10</a:t>
            </a:r>
            <a:r>
              <a:rPr lang="en-US" altLang="zh-CN" baseline="30000" dirty="0"/>
              <a:t>5</a:t>
            </a:r>
            <a:r>
              <a:rPr lang="zh-CN" altLang="en-US" dirty="0">
                <a:latin typeface="宋体" panose="02010600030101010101" pitchFamily="2" charset="-122"/>
                <a:cs typeface="宋体" panose="02010600030101010101" pitchFamily="2" charset="-122"/>
              </a:rPr>
              <a:t>、组织</a:t>
            </a:r>
            <a:r>
              <a:rPr lang="en-US" altLang="zh-CN" dirty="0">
                <a:latin typeface="宋体" panose="02010600030101010101" pitchFamily="2" charset="-122"/>
                <a:cs typeface="宋体" panose="02010600030101010101" pitchFamily="2" charset="-122"/>
              </a:rPr>
              <a:t>1mg)</a:t>
            </a:r>
            <a:r>
              <a:rPr lang="zh-CN" altLang="zh-CN" dirty="0" smtClean="0">
                <a:latin typeface="宋体" panose="02010600030101010101" pitchFamily="2" charset="-122"/>
                <a:cs typeface="宋体" panose="02010600030101010101" pitchFamily="2" charset="-122"/>
              </a:rPr>
              <a:t>进行</a:t>
            </a:r>
            <a:r>
              <a:rPr lang="zh-CN" altLang="zh-CN" dirty="0">
                <a:latin typeface="宋体" panose="02010600030101010101" pitchFamily="2" charset="-122"/>
                <a:cs typeface="宋体" panose="02010600030101010101" pitchFamily="2" charset="-122"/>
              </a:rPr>
              <a:t>分析，不受样本数量</a:t>
            </a:r>
            <a:r>
              <a:rPr lang="zh-CN" altLang="zh-CN" dirty="0" smtClean="0">
                <a:latin typeface="宋体" panose="02010600030101010101" pitchFamily="2" charset="-122"/>
                <a:cs typeface="宋体" panose="02010600030101010101" pitchFamily="2" charset="-122"/>
              </a:rPr>
              <a:t>限制</a:t>
            </a:r>
            <a:endParaRPr lang="zh-CN" altLang="zh-CN" dirty="0">
              <a:latin typeface="宋体" panose="02010600030101010101" pitchFamily="2" charset="-122"/>
              <a:cs typeface="宋体" panose="02010600030101010101" pitchFamily="2" charset="-122"/>
            </a:endParaRPr>
          </a:p>
        </p:txBody>
      </p:sp>
      <p:sp>
        <p:nvSpPr>
          <p:cNvPr id="8" name="矩形 7"/>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9" name="TextBox 19"/>
          <p:cNvSpPr txBox="1">
            <a:spLocks noChangeArrowheads="1"/>
          </p:cNvSpPr>
          <p:nvPr/>
        </p:nvSpPr>
        <p:spPr bwMode="auto">
          <a:xfrm>
            <a:off x="323528" y="188640"/>
            <a:ext cx="9144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  </a:t>
            </a:r>
            <a:r>
              <a:rPr lang="en-US" altLang="zh-CN" sz="4400" dirty="0" err="1" smtClean="0">
                <a:solidFill>
                  <a:schemeClr val="tx1"/>
                </a:solidFill>
                <a:effectLst>
                  <a:outerShdw blurRad="38100" dist="38100" dir="2700000" algn="tl">
                    <a:srgbClr val="C0C0C0"/>
                  </a:outerShdw>
                </a:effectLst>
                <a:latin typeface="+mj-lt"/>
                <a:ea typeface="+mj-ea"/>
                <a:cs typeface="+mj-cs"/>
              </a:rPr>
              <a:t>sRP</a:t>
            </a:r>
            <a:r>
              <a:rPr lang="zh-CN" altLang="en-US" sz="4400" dirty="0" smtClean="0">
                <a:solidFill>
                  <a:schemeClr val="tx1"/>
                </a:solidFill>
                <a:effectLst>
                  <a:outerShdw blurRad="38100" dist="38100" dir="2700000" algn="tl">
                    <a:srgbClr val="C0C0C0"/>
                  </a:outerShdw>
                </a:effectLst>
                <a:latin typeface="+mj-lt"/>
                <a:ea typeface="+mj-ea"/>
                <a:cs typeface="+mj-cs"/>
              </a:rPr>
              <a:t>分离技术</a:t>
            </a:r>
            <a:endParaRPr lang="en-US" altLang="zh-CN" sz="4400" dirty="0">
              <a:solidFill>
                <a:schemeClr val="tx1"/>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xmlns="" val="6134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3" name="TextBox 19"/>
          <p:cNvSpPr txBox="1">
            <a:spLocks noChangeArrowheads="1"/>
          </p:cNvSpPr>
          <p:nvPr/>
        </p:nvSpPr>
        <p:spPr bwMode="auto">
          <a:xfrm>
            <a:off x="323528" y="188640"/>
            <a:ext cx="9144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  </a:t>
            </a:r>
            <a:r>
              <a:rPr lang="en-US" altLang="zh-CN" sz="4400" dirty="0" smtClean="0">
                <a:solidFill>
                  <a:schemeClr val="tx1"/>
                </a:solidFill>
                <a:effectLst>
                  <a:outerShdw blurRad="38100" dist="38100" dir="2700000" algn="tl">
                    <a:srgbClr val="C0C0C0"/>
                  </a:outerShdw>
                </a:effectLst>
                <a:latin typeface="+mj-lt"/>
                <a:ea typeface="+mj-ea"/>
                <a:cs typeface="+mj-cs"/>
              </a:rPr>
              <a:t>TiO2</a:t>
            </a:r>
            <a:r>
              <a:rPr lang="zh-CN" altLang="en-US" sz="4400" dirty="0" smtClean="0">
                <a:solidFill>
                  <a:schemeClr val="tx1"/>
                </a:solidFill>
                <a:effectLst>
                  <a:outerShdw blurRad="38100" dist="38100" dir="2700000" algn="tl">
                    <a:srgbClr val="C0C0C0"/>
                  </a:outerShdw>
                </a:effectLst>
                <a:latin typeface="+mj-lt"/>
                <a:ea typeface="+mj-ea"/>
                <a:cs typeface="+mj-cs"/>
              </a:rPr>
              <a:t>磷酸化肽段富集技术</a:t>
            </a:r>
            <a:endParaRPr lang="en-US" altLang="zh-CN" sz="4400" dirty="0">
              <a:solidFill>
                <a:schemeClr val="tx1"/>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3" name="组合 12"/>
          <p:cNvGrpSpPr/>
          <p:nvPr/>
        </p:nvGrpSpPr>
        <p:grpSpPr>
          <a:xfrm>
            <a:off x="4355977" y="2204864"/>
            <a:ext cx="4752528" cy="3169557"/>
            <a:chOff x="4355976" y="1547707"/>
            <a:chExt cx="4763197" cy="3169557"/>
          </a:xfrm>
        </p:grpSpPr>
        <p:sp>
          <p:nvSpPr>
            <p:cNvPr id="4" name="矩形 3"/>
            <p:cNvSpPr/>
            <p:nvPr/>
          </p:nvSpPr>
          <p:spPr>
            <a:xfrm>
              <a:off x="4547173" y="1547707"/>
              <a:ext cx="4572000" cy="646331"/>
            </a:xfrm>
            <a:prstGeom prst="rect">
              <a:avLst/>
            </a:prstGeom>
          </p:spPr>
          <p:txBody>
            <a:bodyPr>
              <a:spAutoFit/>
            </a:bodyPr>
            <a:lstStyle/>
            <a:p>
              <a:r>
                <a:rPr lang="zh-CN" altLang="en-US" b="1" dirty="0" smtClean="0"/>
                <a:t>原理</a:t>
              </a:r>
              <a:r>
                <a:rPr lang="zh-CN" altLang="en-US" dirty="0" smtClean="0"/>
                <a:t>：利用</a:t>
              </a:r>
              <a:r>
                <a:rPr lang="en-US" altLang="zh-CN" dirty="0"/>
                <a:t>TiO2</a:t>
              </a:r>
              <a:r>
                <a:rPr lang="zh-CN" altLang="en-US" dirty="0"/>
                <a:t>与磷酸肽上磷酸基团的亲和能力实现对磷酸肽的相对</a:t>
              </a:r>
              <a:r>
                <a:rPr lang="zh-CN" altLang="en-US" dirty="0" smtClean="0"/>
                <a:t>富集</a:t>
              </a:r>
              <a:endParaRPr lang="zh-CN" altLang="en-US" dirty="0"/>
            </a:p>
          </p:txBody>
        </p:sp>
        <p:sp>
          <p:nvSpPr>
            <p:cNvPr id="11" name="矩形 10"/>
            <p:cNvSpPr/>
            <p:nvPr/>
          </p:nvSpPr>
          <p:spPr>
            <a:xfrm>
              <a:off x="4355976" y="2770047"/>
              <a:ext cx="3421128" cy="507831"/>
            </a:xfrm>
            <a:prstGeom prst="rect">
              <a:avLst/>
            </a:prstGeom>
          </p:spPr>
          <p:txBody>
            <a:bodyPr wrap="none">
              <a:spAutoFit/>
            </a:bodyPr>
            <a:lstStyle/>
            <a:p>
              <a:pPr indent="228600" algn="ctr">
                <a:lnSpc>
                  <a:spcPct val="150000"/>
                </a:lnSpc>
                <a:spcAft>
                  <a:spcPts val="0"/>
                </a:spcAft>
              </a:pPr>
              <a:r>
                <a:rPr lang="zh-CN" altLang="en-US" b="1" dirty="0" smtClean="0">
                  <a:solidFill>
                    <a:srgbClr val="3E3E3E"/>
                  </a:solidFill>
                  <a:latin typeface="Helvetica" panose="020B0604020202020204" pitchFamily="34" charset="0"/>
                  <a:cs typeface="Arial" panose="020B0604020202020204" pitchFamily="34" charset="0"/>
                </a:rPr>
                <a:t>应用：</a:t>
              </a:r>
              <a:r>
                <a:rPr lang="zh-CN" altLang="zh-CN" dirty="0"/>
                <a:t>翻译</a:t>
              </a:r>
              <a:r>
                <a:rPr lang="zh-CN" altLang="zh-CN" dirty="0" smtClean="0"/>
                <a:t>后</a:t>
              </a:r>
              <a:r>
                <a:rPr lang="zh-CN" altLang="en-US" dirty="0" smtClean="0"/>
                <a:t>磷酸化</a:t>
              </a:r>
              <a:r>
                <a:rPr lang="zh-CN" altLang="zh-CN" dirty="0" smtClean="0"/>
                <a:t>修饰</a:t>
              </a:r>
              <a:r>
                <a:rPr lang="zh-CN" altLang="zh-CN" dirty="0"/>
                <a:t>鉴定</a:t>
              </a:r>
            </a:p>
          </p:txBody>
        </p:sp>
        <p:sp>
          <p:nvSpPr>
            <p:cNvPr id="12" name="矩形 11"/>
            <p:cNvSpPr/>
            <p:nvPr/>
          </p:nvSpPr>
          <p:spPr>
            <a:xfrm>
              <a:off x="4582917" y="4209433"/>
              <a:ext cx="4104456" cy="507831"/>
            </a:xfrm>
            <a:prstGeom prst="rect">
              <a:avLst/>
            </a:prstGeom>
          </p:spPr>
          <p:txBody>
            <a:bodyPr wrap="square">
              <a:spAutoFit/>
            </a:bodyPr>
            <a:lstStyle/>
            <a:p>
              <a:pPr>
                <a:lnSpc>
                  <a:spcPct val="150000"/>
                </a:lnSpc>
                <a:spcAft>
                  <a:spcPts val="0"/>
                </a:spcAft>
              </a:pPr>
              <a:r>
                <a:rPr lang="zh-CN" altLang="zh-CN" b="1" dirty="0">
                  <a:latin typeface="宋体" panose="02010600030101010101" pitchFamily="2" charset="-122"/>
                  <a:cs typeface="宋体" panose="02010600030101010101" pitchFamily="2" charset="-122"/>
                </a:rPr>
                <a:t>技术优点</a:t>
              </a:r>
              <a:r>
                <a:rPr lang="zh-CN" altLang="zh-CN" b="1" dirty="0" smtClean="0">
                  <a:latin typeface="宋体" panose="02010600030101010101" pitchFamily="2" charset="-122"/>
                  <a:cs typeface="宋体" panose="02010600030101010101" pitchFamily="2" charset="-122"/>
                </a:rPr>
                <a:t>：</a:t>
              </a:r>
              <a:r>
                <a:rPr lang="zh-CN" altLang="en-US" dirty="0" smtClean="0">
                  <a:latin typeface="宋体" panose="02010600030101010101" pitchFamily="2" charset="-122"/>
                  <a:cs typeface="宋体" panose="02010600030101010101" pitchFamily="2" charset="-122"/>
                </a:rPr>
                <a:t>深度富集</a:t>
              </a:r>
              <a:endParaRPr lang="zh-CN" altLang="zh-CN" dirty="0">
                <a:latin typeface="宋体" panose="02010600030101010101" pitchFamily="2" charset="-122"/>
                <a:cs typeface="宋体" panose="02010600030101010101" pitchFamily="2" charset="-122"/>
              </a:endParaRPr>
            </a:p>
          </p:txBody>
        </p:sp>
      </p:grpSp>
      <p:grpSp>
        <p:nvGrpSpPr>
          <p:cNvPr id="9" name="组合 8"/>
          <p:cNvGrpSpPr/>
          <p:nvPr/>
        </p:nvGrpSpPr>
        <p:grpSpPr>
          <a:xfrm>
            <a:off x="323528" y="1811768"/>
            <a:ext cx="4207845" cy="3738702"/>
            <a:chOff x="148131" y="1124744"/>
            <a:chExt cx="4207845" cy="3738702"/>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xmlns="" val="0"/>
                </a:ext>
              </a:extLst>
            </a:blip>
            <a:srcRect l="45203" r="3950" b="62780"/>
            <a:stretch/>
          </p:blipFill>
          <p:spPr>
            <a:xfrm>
              <a:off x="539552" y="1124744"/>
              <a:ext cx="3816424" cy="2428467"/>
            </a:xfrm>
            <a:prstGeom prst="rect">
              <a:avLst/>
            </a:prstGeom>
          </p:spPr>
        </p:pic>
        <p:sp>
          <p:nvSpPr>
            <p:cNvPr id="10" name="矩形 9"/>
            <p:cNvSpPr/>
            <p:nvPr/>
          </p:nvSpPr>
          <p:spPr>
            <a:xfrm>
              <a:off x="148131" y="3553325"/>
              <a:ext cx="3017429" cy="738664"/>
            </a:xfrm>
            <a:prstGeom prst="rect">
              <a:avLst/>
            </a:prstGeom>
          </p:spPr>
          <p:txBody>
            <a:bodyPr wrap="none">
              <a:spAutoFit/>
            </a:bodyPr>
            <a:lstStyle/>
            <a:p>
              <a:pPr algn="ctr"/>
              <a:r>
                <a:rPr lang="en-US" altLang="zh-CN" sz="1400" b="1" dirty="0"/>
                <a:t>isocratic </a:t>
              </a:r>
              <a:r>
                <a:rPr lang="en-US" altLang="zh-CN" sz="1400" b="1" dirty="0" smtClean="0"/>
                <a:t>elution</a:t>
              </a:r>
            </a:p>
            <a:p>
              <a:pPr algn="ctr"/>
              <a:r>
                <a:rPr lang="en-US" altLang="zh-CN" sz="1400" b="1" dirty="0" smtClean="0"/>
                <a:t>with</a:t>
              </a:r>
              <a:r>
                <a:rPr lang="zh-CN" altLang="en-US" sz="1400" b="1" dirty="0" smtClean="0"/>
                <a:t> </a:t>
              </a:r>
              <a:r>
                <a:rPr lang="en-US" altLang="zh-CN" sz="1400" b="1" dirty="0" smtClean="0"/>
                <a:t>different</a:t>
              </a:r>
              <a:r>
                <a:rPr lang="zh-CN" altLang="en-US" sz="1400" b="1" dirty="0" smtClean="0"/>
                <a:t> </a:t>
              </a:r>
              <a:r>
                <a:rPr lang="en-US" altLang="zh-CN" sz="1400" b="1" dirty="0" smtClean="0"/>
                <a:t>ACN%</a:t>
              </a:r>
            </a:p>
            <a:p>
              <a:pPr algn="ctr"/>
              <a:r>
                <a:rPr lang="zh-CN" altLang="zh-CN" sz="1400" b="1" dirty="0" smtClean="0"/>
                <a:t>（</a:t>
              </a:r>
              <a:r>
                <a:rPr lang="en-US" altLang="zh-CN" sz="1400" b="1" dirty="0"/>
                <a:t>0</a:t>
              </a:r>
              <a:r>
                <a:rPr lang="zh-CN" altLang="en-US" sz="1400" b="1" dirty="0" smtClean="0"/>
                <a:t>，</a:t>
              </a:r>
              <a:r>
                <a:rPr lang="en-US" altLang="zh-CN" sz="1400" b="1" dirty="0" smtClean="0"/>
                <a:t>2</a:t>
              </a:r>
              <a:r>
                <a:rPr lang="zh-CN" altLang="en-US" sz="1400" b="1" dirty="0" smtClean="0"/>
                <a:t>，</a:t>
              </a:r>
              <a:r>
                <a:rPr lang="en-US" altLang="zh-CN" sz="1400" b="1" dirty="0" smtClean="0"/>
                <a:t>5</a:t>
              </a:r>
              <a:r>
                <a:rPr lang="zh-CN" altLang="en-US" sz="1400" b="1" dirty="0" smtClean="0"/>
                <a:t>，</a:t>
              </a:r>
              <a:r>
                <a:rPr lang="en-US" altLang="zh-CN" sz="1400" b="1" dirty="0" smtClean="0"/>
                <a:t>8</a:t>
              </a:r>
              <a:r>
                <a:rPr lang="zh-CN" altLang="en-US" sz="1400" b="1" dirty="0" smtClean="0"/>
                <a:t>，</a:t>
              </a:r>
              <a:r>
                <a:rPr lang="en-US" altLang="zh-CN" sz="1400" b="1" dirty="0" smtClean="0"/>
                <a:t>18</a:t>
              </a:r>
              <a:r>
                <a:rPr lang="zh-CN" altLang="en-US" sz="1400" b="1" dirty="0" smtClean="0"/>
                <a:t>，</a:t>
              </a:r>
              <a:r>
                <a:rPr lang="en-US" altLang="zh-CN" sz="1400" b="1" dirty="0" smtClean="0"/>
                <a:t>10</a:t>
              </a:r>
              <a:r>
                <a:rPr lang="zh-CN" altLang="en-US" sz="1400" b="1" dirty="0" smtClean="0"/>
                <a:t>，</a:t>
              </a:r>
              <a:r>
                <a:rPr lang="en-US" altLang="zh-CN" sz="1400" b="1" dirty="0" smtClean="0"/>
                <a:t>40%</a:t>
              </a:r>
              <a:r>
                <a:rPr lang="zh-CN" altLang="en-US" sz="1400" b="1" dirty="0" smtClean="0"/>
                <a:t> </a:t>
              </a:r>
              <a:r>
                <a:rPr lang="en-US" altLang="zh-CN" sz="1400" b="1" dirty="0" smtClean="0"/>
                <a:t>ACN</a:t>
              </a:r>
              <a:r>
                <a:rPr lang="zh-CN" altLang="en-US" sz="1400" b="1" dirty="0" smtClean="0"/>
                <a:t>）</a:t>
              </a:r>
              <a:endParaRPr lang="zh-CN" altLang="en-US" sz="1400" b="1" dirty="0"/>
            </a:p>
          </p:txBody>
        </p:sp>
        <p:sp>
          <p:nvSpPr>
            <p:cNvPr id="15" name="文本框 14"/>
            <p:cNvSpPr txBox="1"/>
            <p:nvPr/>
          </p:nvSpPr>
          <p:spPr>
            <a:xfrm>
              <a:off x="186055" y="4555669"/>
              <a:ext cx="2941580" cy="307777"/>
            </a:xfrm>
            <a:prstGeom prst="rect">
              <a:avLst/>
            </a:prstGeom>
            <a:noFill/>
          </p:spPr>
          <p:txBody>
            <a:bodyPr wrap="square" rtlCol="0">
              <a:spAutoFit/>
            </a:bodyPr>
            <a:lstStyle/>
            <a:p>
              <a:pPr algn="ctr"/>
              <a:r>
                <a:rPr kumimoji="1" lang="en-US" altLang="zh-CN" sz="1400" b="1" dirty="0" smtClean="0"/>
                <a:t>MS</a:t>
              </a:r>
              <a:r>
                <a:rPr kumimoji="1" lang="zh-CN" altLang="en-US" sz="1400" b="1" dirty="0" smtClean="0"/>
                <a:t> </a:t>
              </a:r>
              <a:r>
                <a:rPr kumimoji="1" lang="en-US" altLang="zh-CN" sz="1400" b="1" dirty="0" smtClean="0"/>
                <a:t>identification</a:t>
              </a:r>
              <a:endParaRPr kumimoji="1" lang="zh-CN" altLang="en-US" sz="1400" b="1" dirty="0"/>
            </a:p>
          </p:txBody>
        </p:sp>
        <p:sp>
          <p:nvSpPr>
            <p:cNvPr id="16" name="文本框 15"/>
            <p:cNvSpPr txBox="1"/>
            <p:nvPr/>
          </p:nvSpPr>
          <p:spPr>
            <a:xfrm>
              <a:off x="1475656" y="4150912"/>
              <a:ext cx="1314254" cy="523220"/>
            </a:xfrm>
            <a:prstGeom prst="rect">
              <a:avLst/>
            </a:prstGeom>
            <a:noFill/>
          </p:spPr>
          <p:txBody>
            <a:bodyPr wrap="square" rtlCol="0">
              <a:spAutoFit/>
            </a:bodyPr>
            <a:lstStyle/>
            <a:p>
              <a:pPr algn="ctr"/>
              <a:r>
                <a:rPr kumimoji="1" lang="en-US" altLang="zh-CN" sz="1400" b="1" dirty="0" smtClean="0"/>
                <a:t>Combined</a:t>
              </a:r>
              <a:r>
                <a:rPr kumimoji="1" lang="zh-CN" altLang="en-US" sz="1400" b="1" dirty="0" smtClean="0"/>
                <a:t> </a:t>
              </a:r>
              <a:r>
                <a:rPr kumimoji="1" lang="en-US" altLang="zh-CN" sz="1400" b="1" dirty="0" smtClean="0"/>
                <a:t>into</a:t>
              </a:r>
              <a:r>
                <a:rPr kumimoji="1" lang="zh-CN" altLang="en-US" sz="1400" b="1" dirty="0" smtClean="0"/>
                <a:t> </a:t>
              </a:r>
              <a:endParaRPr kumimoji="1" lang="en-US" altLang="zh-CN" sz="1400" b="1" dirty="0" smtClean="0"/>
            </a:p>
            <a:p>
              <a:pPr algn="ctr"/>
              <a:r>
                <a:rPr kumimoji="1" lang="en-US" altLang="zh-CN" sz="1400" b="1" dirty="0"/>
                <a:t>3</a:t>
              </a:r>
              <a:r>
                <a:rPr kumimoji="1" lang="zh-CN" altLang="en-US" sz="1400" b="1" dirty="0" smtClean="0"/>
                <a:t> </a:t>
              </a:r>
              <a:r>
                <a:rPr kumimoji="1" lang="en-US" altLang="zh-CN" sz="1400" b="1" dirty="0" smtClean="0"/>
                <a:t>fractions</a:t>
              </a:r>
              <a:endParaRPr kumimoji="1" lang="zh-CN" altLang="en-US" sz="1400" b="1" dirty="0"/>
            </a:p>
          </p:txBody>
        </p:sp>
        <p:cxnSp>
          <p:nvCxnSpPr>
            <p:cNvPr id="7" name="直接箭头连接符 6"/>
            <p:cNvCxnSpPr/>
            <p:nvPr/>
          </p:nvCxnSpPr>
          <p:spPr>
            <a:xfrm>
              <a:off x="1475656" y="4229797"/>
              <a:ext cx="0" cy="34207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5651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5" name="Rectangle 3"/>
          <p:cNvSpPr>
            <a:spLocks noGrp="1" noChangeArrowheads="1"/>
          </p:cNvSpPr>
          <p:nvPr>
            <p:ph type="body" idx="1"/>
          </p:nvPr>
        </p:nvSpPr>
        <p:spPr>
          <a:xfrm>
            <a:off x="576234" y="3201527"/>
            <a:ext cx="8305800" cy="1512168"/>
          </a:xfrm>
        </p:spPr>
        <p:txBody>
          <a:bodyPr>
            <a:normAutofit/>
          </a:bodyPr>
          <a:lstStyle/>
          <a:p>
            <a:pPr algn="just">
              <a:lnSpc>
                <a:spcPct val="90000"/>
              </a:lnSpc>
              <a:buClr>
                <a:schemeClr val="tx1"/>
              </a:buClr>
              <a:buFont typeface="Wingdings" pitchFamily="2" charset="2"/>
              <a:buChar char="Ø"/>
            </a:pPr>
            <a:r>
              <a:rPr lang="zh-CN" altLang="en-US" sz="2800" b="1" dirty="0">
                <a:latin typeface="+mn-ea"/>
              </a:rPr>
              <a:t>尽可能采用简单方法进行样品处理，以避免蛋白</a:t>
            </a:r>
            <a:r>
              <a:rPr lang="zh-CN" altLang="en-US" sz="2800" b="1" dirty="0" smtClean="0">
                <a:latin typeface="+mn-ea"/>
              </a:rPr>
              <a:t>丢失</a:t>
            </a:r>
            <a:endParaRPr lang="zh-CN" altLang="en-US" sz="2800" b="1" dirty="0">
              <a:latin typeface="+mn-ea"/>
            </a:endParaRPr>
          </a:p>
          <a:p>
            <a:pPr algn="just">
              <a:lnSpc>
                <a:spcPct val="90000"/>
              </a:lnSpc>
              <a:buClr>
                <a:schemeClr val="tx1"/>
              </a:buClr>
              <a:buFont typeface="Wingdings" pitchFamily="2" charset="2"/>
              <a:buChar char="Ø"/>
            </a:pPr>
            <a:r>
              <a:rPr lang="zh-CN" altLang="en-US" sz="2800" b="1" dirty="0" smtClean="0">
                <a:latin typeface="+mn-ea"/>
              </a:rPr>
              <a:t>尽可能</a:t>
            </a:r>
            <a:r>
              <a:rPr lang="zh-CN" altLang="en-US" sz="2800" b="1" dirty="0">
                <a:latin typeface="+mn-ea"/>
              </a:rPr>
              <a:t>减少蛋白的</a:t>
            </a:r>
            <a:r>
              <a:rPr lang="zh-CN" altLang="en-US" sz="2800" b="1" dirty="0" smtClean="0">
                <a:latin typeface="+mn-ea"/>
              </a:rPr>
              <a:t>降解</a:t>
            </a:r>
            <a:endParaRPr lang="en-US" altLang="zh-CN" sz="2400" b="1" dirty="0">
              <a:latin typeface="仿宋_GB2312" pitchFamily="49" charset="-122"/>
              <a:ea typeface="仿宋_GB2312" pitchFamily="49" charset="-122"/>
            </a:endParaRPr>
          </a:p>
        </p:txBody>
      </p:sp>
      <p:sp>
        <p:nvSpPr>
          <p:cNvPr id="4" name="矩形 3"/>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a:solidFill>
                  <a:schemeClr val="tx1"/>
                </a:solidFill>
                <a:effectLst>
                  <a:outerShdw blurRad="38100" dist="38100" dir="2700000" algn="tl">
                    <a:srgbClr val="C0C0C0"/>
                  </a:outerShdw>
                </a:effectLst>
                <a:latin typeface="+mj-lt"/>
                <a:ea typeface="+mj-ea"/>
                <a:cs typeface="+mj-cs"/>
              </a:rPr>
              <a:t>样品制备的原则</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
        <p:nvSpPr>
          <p:cNvPr id="2" name="矩形 1"/>
          <p:cNvSpPr/>
          <p:nvPr/>
        </p:nvSpPr>
        <p:spPr>
          <a:xfrm>
            <a:off x="732690" y="1646783"/>
            <a:ext cx="7992888" cy="954107"/>
          </a:xfrm>
          <a:prstGeom prst="rect">
            <a:avLst/>
          </a:prstGeom>
        </p:spPr>
        <p:txBody>
          <a:bodyPr wrap="square">
            <a:spAutoFit/>
          </a:bodyPr>
          <a:lstStyle/>
          <a:p>
            <a:r>
              <a:rPr lang="zh-CN" altLang="en-US" sz="2800" dirty="0" smtClean="0">
                <a:solidFill>
                  <a:srgbClr val="FF0000"/>
                </a:solidFill>
                <a:latin typeface="+mn-ea"/>
              </a:rPr>
              <a:t>    在</a:t>
            </a:r>
            <a:r>
              <a:rPr lang="zh-CN" altLang="en-US" sz="2800" dirty="0">
                <a:solidFill>
                  <a:srgbClr val="FF0000"/>
                </a:solidFill>
                <a:latin typeface="+mn-ea"/>
              </a:rPr>
              <a:t>制备中丢失的蛋白是永远不可能在后面的实验中弥补回来的</a:t>
            </a:r>
            <a:r>
              <a:rPr lang="en-US" altLang="zh-CN" sz="2800" dirty="0">
                <a:solidFill>
                  <a:srgbClr val="FF0000"/>
                </a:solidFill>
                <a:latin typeface="+mn-ea"/>
              </a:rPr>
              <a:t>!</a:t>
            </a:r>
            <a:endParaRPr lang="zh-CN" altLang="en-US" sz="2800" dirty="0">
              <a:solidFill>
                <a:srgbClr val="FF0000"/>
              </a:solidFill>
              <a:latin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1268760"/>
            <a:ext cx="8856984" cy="2800767"/>
          </a:xfrm>
          <a:prstGeom prst="rect">
            <a:avLst/>
          </a:prstGeom>
          <a:noFill/>
        </p:spPr>
        <p:txBody>
          <a:bodyPr wrap="square" rtlCol="0">
            <a:spAutoFit/>
          </a:bodyPr>
          <a:lstStyle/>
          <a:p>
            <a:pPr marL="571500" indent="-571500">
              <a:buFont typeface="Wingdings" panose="05000000000000000000" pitchFamily="2" charset="2"/>
              <a:buChar char="Ø"/>
            </a:pPr>
            <a:r>
              <a:rPr lang="zh-CN" altLang="en-US" sz="4400" dirty="0" smtClean="0">
                <a:latin typeface="+mj-ea"/>
                <a:ea typeface="+mj-ea"/>
              </a:rPr>
              <a:t>欢迎大家到样本制备组实践操作</a:t>
            </a:r>
            <a:endParaRPr lang="en-US" altLang="zh-CN" sz="4400" dirty="0" smtClean="0">
              <a:latin typeface="+mj-ea"/>
              <a:ea typeface="+mj-ea"/>
            </a:endParaRPr>
          </a:p>
          <a:p>
            <a:endParaRPr lang="en-US" altLang="zh-CN" sz="4400" dirty="0" smtClean="0">
              <a:latin typeface="+mj-ea"/>
              <a:ea typeface="+mj-ea"/>
            </a:endParaRPr>
          </a:p>
          <a:p>
            <a:pPr marL="571500" indent="-571500">
              <a:buFont typeface="Wingdings" panose="05000000000000000000" pitchFamily="2" charset="2"/>
              <a:buChar char="Ø"/>
            </a:pPr>
            <a:r>
              <a:rPr lang="zh-CN" altLang="en-US" sz="4400" dirty="0" smtClean="0">
                <a:latin typeface="+mj-ea"/>
                <a:ea typeface="+mj-ea"/>
              </a:rPr>
              <a:t>欢迎大家提供样本制备新方法，共同探讨交流</a:t>
            </a:r>
            <a:endParaRPr lang="zh-CN" altLang="en-US" sz="4400" dirty="0">
              <a:latin typeface="+mj-ea"/>
              <a:ea typeface="+mj-ea"/>
            </a:endParaRPr>
          </a:p>
        </p:txBody>
      </p:sp>
      <p:sp>
        <p:nvSpPr>
          <p:cNvPr id="3" name="文本框 2"/>
          <p:cNvSpPr txBox="1"/>
          <p:nvPr/>
        </p:nvSpPr>
        <p:spPr>
          <a:xfrm>
            <a:off x="2051720" y="4481244"/>
            <a:ext cx="5760640" cy="1107996"/>
          </a:xfrm>
          <a:prstGeom prst="rect">
            <a:avLst/>
          </a:prstGeom>
          <a:noFill/>
        </p:spPr>
        <p:txBody>
          <a:bodyPr wrap="square" rtlCol="0">
            <a:spAutoFit/>
          </a:bodyPr>
          <a:lstStyle/>
          <a:p>
            <a:pPr algn="ctr"/>
            <a:r>
              <a:rPr lang="zh-CN" alt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anose="02010609060101010101" pitchFamily="49" charset="-122"/>
                <a:ea typeface="黑体" panose="02010609060101010101" pitchFamily="49" charset="-122"/>
                <a:cs typeface="宋体" charset="0"/>
              </a:rPr>
              <a:t>谢谢大家</a:t>
            </a:r>
            <a:r>
              <a:rPr lang="zh-CN" alt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anose="02010609060101010101" pitchFamily="49" charset="-122"/>
                <a:ea typeface="黑体" panose="02010609060101010101" pitchFamily="49" charset="-122"/>
                <a:cs typeface="宋体" charset="0"/>
              </a:rPr>
              <a:t>！</a:t>
            </a:r>
          </a:p>
        </p:txBody>
      </p:sp>
    </p:spTree>
    <p:extLst>
      <p:ext uri="{BB962C8B-B14F-4D97-AF65-F5344CB8AC3E}">
        <p14:creationId xmlns:p14="http://schemas.microsoft.com/office/powerpoint/2010/main" xmlns="" val="18363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4"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a:solidFill>
                  <a:schemeClr val="tx1"/>
                </a:solidFill>
                <a:effectLst>
                  <a:outerShdw blurRad="38100" dist="38100" dir="2700000" algn="tl">
                    <a:srgbClr val="C0C0C0"/>
                  </a:outerShdw>
                </a:effectLst>
                <a:latin typeface="+mj-lt"/>
                <a:ea typeface="+mj-ea"/>
                <a:cs typeface="+mj-cs"/>
              </a:rPr>
              <a:t>样品</a:t>
            </a:r>
            <a:r>
              <a:rPr lang="zh-CN" altLang="en-US" sz="4400" dirty="0" smtClean="0">
                <a:solidFill>
                  <a:schemeClr val="tx1"/>
                </a:solidFill>
                <a:effectLst>
                  <a:outerShdw blurRad="38100" dist="38100" dir="2700000" algn="tl">
                    <a:srgbClr val="C0C0C0"/>
                  </a:outerShdw>
                </a:effectLst>
                <a:latin typeface="+mj-lt"/>
                <a:ea typeface="+mj-ea"/>
                <a:cs typeface="+mj-cs"/>
              </a:rPr>
              <a:t>制备流程</a:t>
            </a:r>
            <a:endParaRPr lang="en-US" altLang="zh-CN" sz="4400" dirty="0">
              <a:solidFill>
                <a:schemeClr val="tx1"/>
              </a:solidFill>
              <a:effectLst>
                <a:outerShdw blurRad="38100" dist="38100" dir="2700000" algn="tl">
                  <a:srgbClr val="C0C0C0"/>
                </a:outerShdw>
              </a:effectLst>
              <a:latin typeface="+mj-lt"/>
              <a:ea typeface="+mj-ea"/>
              <a:cs typeface="+mj-cs"/>
            </a:endParaRPr>
          </a:p>
        </p:txBody>
      </p:sp>
      <p:grpSp>
        <p:nvGrpSpPr>
          <p:cNvPr id="4" name="组合 3"/>
          <p:cNvGrpSpPr/>
          <p:nvPr/>
        </p:nvGrpSpPr>
        <p:grpSpPr>
          <a:xfrm>
            <a:off x="683568" y="2708920"/>
            <a:ext cx="8006457" cy="1926244"/>
            <a:chOff x="648385" y="1768669"/>
            <a:chExt cx="8006457" cy="1926244"/>
          </a:xfrm>
        </p:grpSpPr>
        <p:sp>
          <p:nvSpPr>
            <p:cNvPr id="5" name="Pentagon 4"/>
            <p:cNvSpPr>
              <a:spLocks noChangeArrowheads="1"/>
            </p:cNvSpPr>
            <p:nvPr/>
          </p:nvSpPr>
          <p:spPr bwMode="auto">
            <a:xfrm>
              <a:off x="689637" y="1786313"/>
              <a:ext cx="1131845" cy="762471"/>
            </a:xfrm>
            <a:prstGeom prst="homePlate">
              <a:avLst>
                <a:gd name="adj" fmla="val 50004"/>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取</a:t>
              </a:r>
              <a:endParaRPr lang="en-US" altLang="zh-CN" dirty="0" smtClean="0">
                <a:solidFill>
                  <a:srgbClr val="000000"/>
                </a:solidFill>
                <a:latin typeface="Calibri" pitchFamily="-65" charset="0"/>
              </a:endParaRPr>
            </a:p>
            <a:p>
              <a:pPr algn="ctr">
                <a:defRPr/>
              </a:pPr>
              <a:r>
                <a:rPr lang="zh-CN" altLang="en-US" dirty="0" smtClean="0">
                  <a:solidFill>
                    <a:srgbClr val="000000"/>
                  </a:solidFill>
                  <a:latin typeface="Calibri" pitchFamily="-65" charset="0"/>
                </a:rPr>
                <a:t>材</a:t>
              </a:r>
              <a:endParaRPr lang="en-US" dirty="0">
                <a:solidFill>
                  <a:srgbClr val="000000"/>
                </a:solidFill>
                <a:latin typeface="Calibri" pitchFamily="-65" charset="0"/>
              </a:endParaRPr>
            </a:p>
          </p:txBody>
        </p:sp>
        <p:sp>
          <p:nvSpPr>
            <p:cNvPr id="6" name="Chevron 6"/>
            <p:cNvSpPr>
              <a:spLocks noChangeArrowheads="1"/>
            </p:cNvSpPr>
            <p:nvPr/>
          </p:nvSpPr>
          <p:spPr bwMode="auto">
            <a:xfrm>
              <a:off x="1624475" y="1775673"/>
              <a:ext cx="1173968" cy="762471"/>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latin typeface="Calibri" pitchFamily="-65" charset="0"/>
                </a:rPr>
                <a:t>裂解</a:t>
              </a:r>
              <a:endParaRPr lang="en-US" dirty="0">
                <a:latin typeface="Calibri" pitchFamily="-65" charset="0"/>
              </a:endParaRPr>
            </a:p>
          </p:txBody>
        </p:sp>
        <p:sp>
          <p:nvSpPr>
            <p:cNvPr id="7" name="Chevron 6"/>
            <p:cNvSpPr>
              <a:spLocks noChangeArrowheads="1"/>
            </p:cNvSpPr>
            <p:nvPr/>
          </p:nvSpPr>
          <p:spPr bwMode="auto">
            <a:xfrm>
              <a:off x="2596121" y="1775673"/>
              <a:ext cx="1173968"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除杂</a:t>
              </a:r>
              <a:endParaRPr lang="en-US" dirty="0">
                <a:solidFill>
                  <a:srgbClr val="000000"/>
                </a:solidFill>
                <a:latin typeface="Calibri" pitchFamily="-65" charset="0"/>
              </a:endParaRPr>
            </a:p>
          </p:txBody>
        </p:sp>
        <p:sp>
          <p:nvSpPr>
            <p:cNvPr id="8" name="Chevron 6"/>
            <p:cNvSpPr>
              <a:spLocks noChangeArrowheads="1"/>
            </p:cNvSpPr>
            <p:nvPr/>
          </p:nvSpPr>
          <p:spPr bwMode="auto">
            <a:xfrm>
              <a:off x="3567768" y="1775673"/>
              <a:ext cx="1173968" cy="762471"/>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定量</a:t>
              </a:r>
              <a:endParaRPr lang="en-US" dirty="0">
                <a:solidFill>
                  <a:srgbClr val="000000"/>
                </a:solidFill>
                <a:latin typeface="Calibri" pitchFamily="-65" charset="0"/>
              </a:endParaRPr>
            </a:p>
          </p:txBody>
        </p:sp>
        <p:sp>
          <p:nvSpPr>
            <p:cNvPr id="9" name="Chevron 6"/>
            <p:cNvSpPr>
              <a:spLocks noChangeArrowheads="1"/>
            </p:cNvSpPr>
            <p:nvPr/>
          </p:nvSpPr>
          <p:spPr bwMode="auto">
            <a:xfrm>
              <a:off x="4539414" y="1775673"/>
              <a:ext cx="1183776"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富集</a:t>
              </a:r>
              <a:endParaRPr lang="en-US" dirty="0">
                <a:solidFill>
                  <a:srgbClr val="000000"/>
                </a:solidFill>
                <a:latin typeface="Calibri" pitchFamily="-65" charset="0"/>
              </a:endParaRPr>
            </a:p>
          </p:txBody>
        </p:sp>
        <p:sp>
          <p:nvSpPr>
            <p:cNvPr id="10" name="Chevron 6"/>
            <p:cNvSpPr>
              <a:spLocks noChangeArrowheads="1"/>
            </p:cNvSpPr>
            <p:nvPr/>
          </p:nvSpPr>
          <p:spPr bwMode="auto">
            <a:xfrm>
              <a:off x="5511060" y="1775672"/>
              <a:ext cx="1173968" cy="76247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酶解</a:t>
              </a:r>
              <a:endParaRPr lang="en-US" dirty="0">
                <a:solidFill>
                  <a:srgbClr val="000000"/>
                </a:solidFill>
                <a:latin typeface="Calibri" pitchFamily="-65" charset="0"/>
              </a:endParaRPr>
            </a:p>
          </p:txBody>
        </p:sp>
        <p:sp>
          <p:nvSpPr>
            <p:cNvPr id="12" name="Rectangle 6"/>
            <p:cNvSpPr>
              <a:spLocks noChangeArrowheads="1"/>
            </p:cNvSpPr>
            <p:nvPr/>
          </p:nvSpPr>
          <p:spPr bwMode="auto">
            <a:xfrm>
              <a:off x="665134" y="2700212"/>
              <a:ext cx="945319"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16" name="Rectangle 23"/>
            <p:cNvSpPr>
              <a:spLocks noChangeArrowheads="1"/>
            </p:cNvSpPr>
            <p:nvPr/>
          </p:nvSpPr>
          <p:spPr bwMode="auto">
            <a:xfrm>
              <a:off x="1621104" y="2699325"/>
              <a:ext cx="1000363"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0" name="Rectangle 24"/>
            <p:cNvSpPr>
              <a:spLocks noChangeArrowheads="1"/>
            </p:cNvSpPr>
            <p:nvPr/>
          </p:nvSpPr>
          <p:spPr bwMode="auto">
            <a:xfrm>
              <a:off x="2625271" y="2699325"/>
              <a:ext cx="1001560"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4" name="Rectangle 25"/>
            <p:cNvSpPr>
              <a:spLocks noChangeArrowheads="1"/>
            </p:cNvSpPr>
            <p:nvPr/>
          </p:nvSpPr>
          <p:spPr bwMode="auto">
            <a:xfrm>
              <a:off x="3626538" y="2699325"/>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8" name="Rectangle 26"/>
            <p:cNvSpPr>
              <a:spLocks noChangeArrowheads="1"/>
            </p:cNvSpPr>
            <p:nvPr/>
          </p:nvSpPr>
          <p:spPr bwMode="auto">
            <a:xfrm>
              <a:off x="6589391" y="2708104"/>
              <a:ext cx="1001560"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32" name="Rectangle 27"/>
            <p:cNvSpPr>
              <a:spLocks noChangeArrowheads="1"/>
            </p:cNvSpPr>
            <p:nvPr/>
          </p:nvSpPr>
          <p:spPr bwMode="auto">
            <a:xfrm>
              <a:off x="7601487" y="2708034"/>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18443" name="Rectangle 36"/>
            <p:cNvSpPr>
              <a:spLocks noChangeArrowheads="1"/>
            </p:cNvSpPr>
            <p:nvPr/>
          </p:nvSpPr>
          <p:spPr bwMode="auto">
            <a:xfrm>
              <a:off x="648385" y="3000865"/>
              <a:ext cx="104704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确定样本类型</a:t>
              </a:r>
              <a:endParaRPr lang="en-US" altLang="zh-CN" sz="1100" noProof="1">
                <a:latin typeface="Calibri" panose="020F0502020204030204" pitchFamily="34" charset="0"/>
                <a:cs typeface="Arial" panose="020B0604020202020204" pitchFamily="34" charset="0"/>
              </a:endParaRPr>
            </a:p>
          </p:txBody>
        </p:sp>
        <p:sp>
          <p:nvSpPr>
            <p:cNvPr id="18444" name="Rectangle 39"/>
            <p:cNvSpPr>
              <a:spLocks noChangeArrowheads="1"/>
            </p:cNvSpPr>
            <p:nvPr/>
          </p:nvSpPr>
          <p:spPr bwMode="auto">
            <a:xfrm>
              <a:off x="1671506" y="2950271"/>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选择合适的提取方法</a:t>
              </a:r>
              <a:endParaRPr lang="en-US" altLang="zh-CN" sz="1100" noProof="1">
                <a:latin typeface="Calibri" panose="020F0502020204030204" pitchFamily="34" charset="0"/>
                <a:cs typeface="Arial" panose="020B0604020202020204" pitchFamily="34" charset="0"/>
              </a:endParaRPr>
            </a:p>
          </p:txBody>
        </p:sp>
        <p:sp>
          <p:nvSpPr>
            <p:cNvPr id="18445" name="Rectangle 42"/>
            <p:cNvSpPr>
              <a:spLocks noChangeArrowheads="1"/>
            </p:cNvSpPr>
            <p:nvPr/>
          </p:nvSpPr>
          <p:spPr bwMode="auto">
            <a:xfrm>
              <a:off x="2660112" y="2942587"/>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离心或高丰度蛋白去除</a:t>
              </a:r>
              <a:endParaRPr lang="en-US" altLang="zh-CN" sz="1100" noProof="1">
                <a:latin typeface="Calibri" panose="020F0502020204030204" pitchFamily="34" charset="0"/>
                <a:cs typeface="Arial" panose="020B0604020202020204" pitchFamily="34" charset="0"/>
              </a:endParaRPr>
            </a:p>
          </p:txBody>
        </p:sp>
        <p:sp>
          <p:nvSpPr>
            <p:cNvPr id="18446" name="Rectangle 45"/>
            <p:cNvSpPr>
              <a:spLocks noChangeArrowheads="1"/>
            </p:cNvSpPr>
            <p:nvPr/>
          </p:nvSpPr>
          <p:spPr bwMode="auto">
            <a:xfrm>
              <a:off x="4860898" y="2708921"/>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IP</a:t>
              </a:r>
              <a:r>
                <a:rPr lang="zh-CN" altLang="en-US" sz="1100" noProof="1" smtClean="0">
                  <a:latin typeface="Calibri" panose="020F0502020204030204" pitchFamily="34" charset="0"/>
                  <a:cs typeface="Arial" panose="020B0604020202020204" pitchFamily="34" charset="0"/>
                </a:rPr>
                <a:t>或</a:t>
              </a:r>
              <a:r>
                <a:rPr lang="en-US" altLang="zh-CN" sz="1100" noProof="1" smtClean="0">
                  <a:latin typeface="Calibri" panose="020F0502020204030204" pitchFamily="34" charset="0"/>
                  <a:cs typeface="Arial" panose="020B0604020202020204" pitchFamily="34" charset="0"/>
                </a:rPr>
                <a:t>DNA pull down</a:t>
              </a:r>
              <a:endParaRPr lang="en-US" altLang="zh-CN" sz="1100" noProof="1">
                <a:latin typeface="Calibri" panose="020F0502020204030204" pitchFamily="34" charset="0"/>
                <a:cs typeface="Arial" panose="020B0604020202020204" pitchFamily="34" charset="0"/>
              </a:endParaRPr>
            </a:p>
          </p:txBody>
        </p:sp>
        <p:sp>
          <p:nvSpPr>
            <p:cNvPr id="18448" name="Rectangle 47"/>
            <p:cNvSpPr>
              <a:spLocks noChangeArrowheads="1"/>
            </p:cNvSpPr>
            <p:nvPr/>
          </p:nvSpPr>
          <p:spPr bwMode="auto">
            <a:xfrm>
              <a:off x="6754899" y="2916414"/>
              <a:ext cx="930960" cy="66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sRP</a:t>
              </a:r>
            </a:p>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TiO2</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sp>
          <p:nvSpPr>
            <p:cNvPr id="56" name="Chevron 6"/>
            <p:cNvSpPr>
              <a:spLocks noChangeArrowheads="1"/>
            </p:cNvSpPr>
            <p:nvPr/>
          </p:nvSpPr>
          <p:spPr bwMode="auto">
            <a:xfrm>
              <a:off x="6482706" y="1768670"/>
              <a:ext cx="1173968"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分级</a:t>
              </a:r>
              <a:endParaRPr lang="en-US" dirty="0">
                <a:solidFill>
                  <a:srgbClr val="000000"/>
                </a:solidFill>
                <a:latin typeface="Calibri" pitchFamily="-65" charset="0"/>
              </a:endParaRPr>
            </a:p>
          </p:txBody>
        </p:sp>
        <p:sp>
          <p:nvSpPr>
            <p:cNvPr id="57" name="Chevron 6"/>
            <p:cNvSpPr>
              <a:spLocks noChangeArrowheads="1"/>
            </p:cNvSpPr>
            <p:nvPr/>
          </p:nvSpPr>
          <p:spPr bwMode="auto">
            <a:xfrm>
              <a:off x="7454352" y="1768669"/>
              <a:ext cx="1173968" cy="76247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鉴定</a:t>
              </a:r>
              <a:endParaRPr lang="en-US" dirty="0">
                <a:solidFill>
                  <a:srgbClr val="000000"/>
                </a:solidFill>
                <a:latin typeface="Calibri" pitchFamily="-65" charset="0"/>
              </a:endParaRPr>
            </a:p>
          </p:txBody>
        </p:sp>
        <p:sp>
          <p:nvSpPr>
            <p:cNvPr id="64" name="Rectangle 26"/>
            <p:cNvSpPr>
              <a:spLocks noChangeArrowheads="1"/>
            </p:cNvSpPr>
            <p:nvPr/>
          </p:nvSpPr>
          <p:spPr bwMode="auto">
            <a:xfrm>
              <a:off x="4603149" y="2700212"/>
              <a:ext cx="1001560"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68" name="Rectangle 25"/>
            <p:cNvSpPr>
              <a:spLocks noChangeArrowheads="1"/>
            </p:cNvSpPr>
            <p:nvPr/>
          </p:nvSpPr>
          <p:spPr bwMode="auto">
            <a:xfrm>
              <a:off x="5583075" y="2709991"/>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71" name="Rectangle 42"/>
            <p:cNvSpPr>
              <a:spLocks noChangeArrowheads="1"/>
            </p:cNvSpPr>
            <p:nvPr/>
          </p:nvSpPr>
          <p:spPr bwMode="auto">
            <a:xfrm>
              <a:off x="3673716" y="2950270"/>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确定蛋白质含量</a:t>
              </a:r>
              <a:endParaRPr lang="en-US" altLang="zh-CN" sz="1100" noProof="1">
                <a:latin typeface="Calibri" panose="020F0502020204030204" pitchFamily="34" charset="0"/>
                <a:cs typeface="Arial" panose="020B0604020202020204" pitchFamily="34" charset="0"/>
              </a:endParaRPr>
            </a:p>
          </p:txBody>
        </p:sp>
        <p:sp>
          <p:nvSpPr>
            <p:cNvPr id="18447" name="Rectangle 46"/>
            <p:cNvSpPr>
              <a:spLocks noChangeArrowheads="1"/>
            </p:cNvSpPr>
            <p:nvPr/>
          </p:nvSpPr>
          <p:spPr bwMode="auto">
            <a:xfrm>
              <a:off x="5593875" y="2932003"/>
              <a:ext cx="112616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选择合适的酶和酶解方法</a:t>
              </a:r>
              <a:endParaRPr lang="en-US" altLang="zh-CN" sz="1100" noProof="1">
                <a:latin typeface="Calibri" panose="020F0502020204030204" pitchFamily="34" charset="0"/>
                <a:cs typeface="Arial" panose="020B0604020202020204" pitchFamily="34" charset="0"/>
              </a:endParaRPr>
            </a:p>
          </p:txBody>
        </p:sp>
        <p:sp>
          <p:nvSpPr>
            <p:cNvPr id="73" name="Rectangle 47"/>
            <p:cNvSpPr>
              <a:spLocks noChangeArrowheads="1"/>
            </p:cNvSpPr>
            <p:nvPr/>
          </p:nvSpPr>
          <p:spPr bwMode="auto">
            <a:xfrm>
              <a:off x="7723882" y="2823905"/>
              <a:ext cx="930960" cy="87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en-US" altLang="zh-CN" sz="1100" noProof="1" smtClean="0">
                  <a:latin typeface="Calibri" panose="020F0502020204030204" pitchFamily="34" charset="0"/>
                  <a:cs typeface="Arial" panose="020B0604020202020204" pitchFamily="34" charset="0"/>
                </a:rPr>
                <a:t>QE</a:t>
              </a:r>
            </a:p>
            <a:p>
              <a:pPr eaLnBrk="1" hangingPunct="1">
                <a:spcBef>
                  <a:spcPct val="20000"/>
                </a:spcBef>
              </a:pPr>
              <a:r>
                <a:rPr lang="en-US" altLang="zh-CN" sz="1100" noProof="1" smtClean="0">
                  <a:latin typeface="Calibri" panose="020F0502020204030204" pitchFamily="34" charset="0"/>
                  <a:cs typeface="Arial" panose="020B0604020202020204" pitchFamily="34" charset="0"/>
                </a:rPr>
                <a:t>Fusion</a:t>
              </a:r>
            </a:p>
            <a:p>
              <a:pPr eaLnBrk="1" hangingPunct="1">
                <a:spcBef>
                  <a:spcPct val="20000"/>
                </a:spcBef>
              </a:pPr>
              <a:r>
                <a:rPr lang="en-US" altLang="zh-CN" sz="1100" noProof="1" smtClean="0">
                  <a:latin typeface="Calibri" panose="020F0502020204030204" pitchFamily="34" charset="0"/>
                  <a:cs typeface="Arial" panose="020B0604020202020204" pitchFamily="34" charset="0"/>
                </a:rPr>
                <a:t>……</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sp>
          <p:nvSpPr>
            <p:cNvPr id="74" name="Rectangle 47"/>
            <p:cNvSpPr>
              <a:spLocks noChangeArrowheads="1"/>
            </p:cNvSpPr>
            <p:nvPr/>
          </p:nvSpPr>
          <p:spPr bwMode="auto">
            <a:xfrm>
              <a:off x="4568973" y="2911154"/>
              <a:ext cx="1141272" cy="66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a:latin typeface="Calibri" panose="020F0502020204030204" pitchFamily="34" charset="0"/>
                  <a:cs typeface="Arial" panose="020B0604020202020204" pitchFamily="34" charset="0"/>
                </a:rPr>
                <a:t>I</a:t>
              </a:r>
              <a:r>
                <a:rPr lang="en-US" altLang="zh-CN" sz="1100" noProof="1" smtClean="0">
                  <a:latin typeface="Calibri" panose="020F0502020204030204" pitchFamily="34" charset="0"/>
                  <a:cs typeface="Arial" panose="020B0604020202020204" pitchFamily="34" charset="0"/>
                </a:rPr>
                <a:t>P</a:t>
              </a:r>
            </a:p>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DNA pull down</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xmlns="" val="42400856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54"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a:solidFill>
                  <a:schemeClr val="tx1"/>
                </a:solidFill>
                <a:effectLst>
                  <a:outerShdw blurRad="38100" dist="38100" dir="2700000" algn="tl">
                    <a:srgbClr val="C0C0C0"/>
                  </a:outerShdw>
                </a:effectLst>
                <a:latin typeface="+mj-lt"/>
                <a:ea typeface="+mj-ea"/>
                <a:cs typeface="+mj-cs"/>
              </a:rPr>
              <a:t>样品</a:t>
            </a:r>
            <a:r>
              <a:rPr lang="zh-CN" altLang="en-US" sz="4400" dirty="0" smtClean="0">
                <a:solidFill>
                  <a:schemeClr val="tx1"/>
                </a:solidFill>
                <a:effectLst>
                  <a:outerShdw blurRad="38100" dist="38100" dir="2700000" algn="tl">
                    <a:srgbClr val="C0C0C0"/>
                  </a:outerShdw>
                </a:effectLst>
                <a:latin typeface="+mj-lt"/>
                <a:ea typeface="+mj-ea"/>
                <a:cs typeface="+mj-cs"/>
              </a:rPr>
              <a:t>制备流程</a:t>
            </a:r>
            <a:endParaRPr lang="en-US" altLang="zh-CN" sz="4400" dirty="0">
              <a:solidFill>
                <a:schemeClr val="tx1"/>
              </a:solidFill>
              <a:effectLst>
                <a:outerShdw blurRad="38100" dist="38100" dir="2700000" algn="tl">
                  <a:srgbClr val="C0C0C0"/>
                </a:outerShdw>
              </a:effectLst>
              <a:latin typeface="+mj-lt"/>
              <a:ea typeface="+mj-ea"/>
              <a:cs typeface="+mj-cs"/>
            </a:endParaRPr>
          </a:p>
        </p:txBody>
      </p:sp>
      <p:grpSp>
        <p:nvGrpSpPr>
          <p:cNvPr id="4" name="组合 3"/>
          <p:cNvGrpSpPr/>
          <p:nvPr/>
        </p:nvGrpSpPr>
        <p:grpSpPr>
          <a:xfrm>
            <a:off x="683568" y="2708920"/>
            <a:ext cx="8006457" cy="1926244"/>
            <a:chOff x="648385" y="1768669"/>
            <a:chExt cx="8006457" cy="1926244"/>
          </a:xfrm>
        </p:grpSpPr>
        <p:sp>
          <p:nvSpPr>
            <p:cNvPr id="5" name="Pentagon 4"/>
            <p:cNvSpPr>
              <a:spLocks noChangeArrowheads="1"/>
            </p:cNvSpPr>
            <p:nvPr/>
          </p:nvSpPr>
          <p:spPr bwMode="auto">
            <a:xfrm>
              <a:off x="689637" y="1786313"/>
              <a:ext cx="1131845" cy="762471"/>
            </a:xfrm>
            <a:prstGeom prst="homePlate">
              <a:avLst>
                <a:gd name="adj" fmla="val 50004"/>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a:solidFill>
                    <a:srgbClr val="000000"/>
                  </a:solidFill>
                  <a:latin typeface="Calibri" pitchFamily="-65" charset="0"/>
                </a:rPr>
                <a:t>取材</a:t>
              </a:r>
              <a:endParaRPr lang="en-US" dirty="0">
                <a:solidFill>
                  <a:srgbClr val="000000"/>
                </a:solidFill>
                <a:latin typeface="Calibri" pitchFamily="-65" charset="0"/>
              </a:endParaRPr>
            </a:p>
          </p:txBody>
        </p:sp>
        <p:sp>
          <p:nvSpPr>
            <p:cNvPr id="6" name="Chevron 6"/>
            <p:cNvSpPr>
              <a:spLocks noChangeArrowheads="1"/>
            </p:cNvSpPr>
            <p:nvPr/>
          </p:nvSpPr>
          <p:spPr bwMode="auto">
            <a:xfrm>
              <a:off x="1624475" y="1775673"/>
              <a:ext cx="1173968" cy="762471"/>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latin typeface="Calibri" pitchFamily="-65" charset="0"/>
                </a:rPr>
                <a:t>裂解</a:t>
              </a:r>
              <a:endParaRPr lang="en-US" dirty="0">
                <a:latin typeface="Calibri" pitchFamily="-65" charset="0"/>
              </a:endParaRPr>
            </a:p>
          </p:txBody>
        </p:sp>
        <p:sp>
          <p:nvSpPr>
            <p:cNvPr id="7" name="Chevron 6"/>
            <p:cNvSpPr>
              <a:spLocks noChangeArrowheads="1"/>
            </p:cNvSpPr>
            <p:nvPr/>
          </p:nvSpPr>
          <p:spPr bwMode="auto">
            <a:xfrm>
              <a:off x="2596121" y="1775673"/>
              <a:ext cx="1173968"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除杂</a:t>
              </a:r>
              <a:endParaRPr lang="en-US" dirty="0">
                <a:solidFill>
                  <a:srgbClr val="000000"/>
                </a:solidFill>
                <a:latin typeface="Calibri" pitchFamily="-65" charset="0"/>
              </a:endParaRPr>
            </a:p>
          </p:txBody>
        </p:sp>
        <p:sp>
          <p:nvSpPr>
            <p:cNvPr id="8" name="Chevron 6"/>
            <p:cNvSpPr>
              <a:spLocks noChangeArrowheads="1"/>
            </p:cNvSpPr>
            <p:nvPr/>
          </p:nvSpPr>
          <p:spPr bwMode="auto">
            <a:xfrm>
              <a:off x="3567768" y="1775673"/>
              <a:ext cx="1173968" cy="762471"/>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定量</a:t>
              </a:r>
              <a:endParaRPr lang="en-US" dirty="0">
                <a:solidFill>
                  <a:srgbClr val="000000"/>
                </a:solidFill>
                <a:latin typeface="Calibri" pitchFamily="-65" charset="0"/>
              </a:endParaRPr>
            </a:p>
          </p:txBody>
        </p:sp>
        <p:sp>
          <p:nvSpPr>
            <p:cNvPr id="9" name="Chevron 6"/>
            <p:cNvSpPr>
              <a:spLocks noChangeArrowheads="1"/>
            </p:cNvSpPr>
            <p:nvPr/>
          </p:nvSpPr>
          <p:spPr bwMode="auto">
            <a:xfrm>
              <a:off x="4539414" y="1775673"/>
              <a:ext cx="1183776"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富集</a:t>
              </a:r>
              <a:endParaRPr lang="en-US" dirty="0">
                <a:solidFill>
                  <a:srgbClr val="000000"/>
                </a:solidFill>
                <a:latin typeface="Calibri" pitchFamily="-65" charset="0"/>
              </a:endParaRPr>
            </a:p>
          </p:txBody>
        </p:sp>
        <p:sp>
          <p:nvSpPr>
            <p:cNvPr id="10" name="Chevron 6"/>
            <p:cNvSpPr>
              <a:spLocks noChangeArrowheads="1"/>
            </p:cNvSpPr>
            <p:nvPr/>
          </p:nvSpPr>
          <p:spPr bwMode="auto">
            <a:xfrm>
              <a:off x="5511060" y="1775672"/>
              <a:ext cx="1173968" cy="76247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酶解</a:t>
              </a:r>
              <a:endParaRPr lang="en-US" dirty="0">
                <a:solidFill>
                  <a:srgbClr val="000000"/>
                </a:solidFill>
                <a:latin typeface="Calibri" pitchFamily="-65" charset="0"/>
              </a:endParaRPr>
            </a:p>
          </p:txBody>
        </p:sp>
        <p:sp>
          <p:nvSpPr>
            <p:cNvPr id="12" name="Rectangle 6"/>
            <p:cNvSpPr>
              <a:spLocks noChangeArrowheads="1"/>
            </p:cNvSpPr>
            <p:nvPr/>
          </p:nvSpPr>
          <p:spPr bwMode="auto">
            <a:xfrm>
              <a:off x="665134" y="2700212"/>
              <a:ext cx="945319"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16" name="Rectangle 23"/>
            <p:cNvSpPr>
              <a:spLocks noChangeArrowheads="1"/>
            </p:cNvSpPr>
            <p:nvPr/>
          </p:nvSpPr>
          <p:spPr bwMode="auto">
            <a:xfrm>
              <a:off x="1621104" y="2699325"/>
              <a:ext cx="1000363"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0" name="Rectangle 24"/>
            <p:cNvSpPr>
              <a:spLocks noChangeArrowheads="1"/>
            </p:cNvSpPr>
            <p:nvPr/>
          </p:nvSpPr>
          <p:spPr bwMode="auto">
            <a:xfrm>
              <a:off x="2625271" y="2699325"/>
              <a:ext cx="1001560" cy="898220"/>
            </a:xfrm>
            <a:prstGeom prst="rect">
              <a:avLst/>
            </a:prstGeom>
            <a:gradFill rotWithShape="1">
              <a:gsLst>
                <a:gs pos="0">
                  <a:srgbClr val="FFFFFF"/>
                </a:gs>
                <a:gs pos="96001">
                  <a:srgbClr val="C5ECFF">
                    <a:alpha val="92320"/>
                  </a:srgbClr>
                </a:gs>
                <a:gs pos="100000">
                  <a:srgbClr val="C5ECFF">
                    <a:alpha val="92000"/>
                  </a:srgbClr>
                </a:gs>
              </a:gsLst>
              <a:lin ang="5400000"/>
            </a:gra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4" name="Rectangle 25"/>
            <p:cNvSpPr>
              <a:spLocks noChangeArrowheads="1"/>
            </p:cNvSpPr>
            <p:nvPr/>
          </p:nvSpPr>
          <p:spPr bwMode="auto">
            <a:xfrm>
              <a:off x="3626538" y="2699325"/>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28" name="Rectangle 26"/>
            <p:cNvSpPr>
              <a:spLocks noChangeArrowheads="1"/>
            </p:cNvSpPr>
            <p:nvPr/>
          </p:nvSpPr>
          <p:spPr bwMode="auto">
            <a:xfrm>
              <a:off x="6589391" y="2708104"/>
              <a:ext cx="1001560" cy="898220"/>
            </a:xfrm>
            <a:prstGeom prst="rect">
              <a:avLst/>
            </a:prstGeom>
            <a:solidFill>
              <a:schemeClr val="accent6">
                <a:lumMod val="75000"/>
              </a:schemeClr>
            </a:soli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32" name="Rectangle 27"/>
            <p:cNvSpPr>
              <a:spLocks noChangeArrowheads="1"/>
            </p:cNvSpPr>
            <p:nvPr/>
          </p:nvSpPr>
          <p:spPr bwMode="auto">
            <a:xfrm>
              <a:off x="7601487" y="2708034"/>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18443" name="Rectangle 36"/>
            <p:cNvSpPr>
              <a:spLocks noChangeArrowheads="1"/>
            </p:cNvSpPr>
            <p:nvPr/>
          </p:nvSpPr>
          <p:spPr bwMode="auto">
            <a:xfrm>
              <a:off x="648385" y="3000865"/>
              <a:ext cx="104704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确定样本类型</a:t>
              </a:r>
              <a:endParaRPr lang="en-US" altLang="zh-CN" sz="1100" noProof="1">
                <a:latin typeface="Calibri" panose="020F0502020204030204" pitchFamily="34" charset="0"/>
                <a:cs typeface="Arial" panose="020B0604020202020204" pitchFamily="34" charset="0"/>
              </a:endParaRPr>
            </a:p>
          </p:txBody>
        </p:sp>
        <p:sp>
          <p:nvSpPr>
            <p:cNvPr id="18444" name="Rectangle 39"/>
            <p:cNvSpPr>
              <a:spLocks noChangeArrowheads="1"/>
            </p:cNvSpPr>
            <p:nvPr/>
          </p:nvSpPr>
          <p:spPr bwMode="auto">
            <a:xfrm>
              <a:off x="1671506" y="2950271"/>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选择合适的提取方法</a:t>
              </a:r>
              <a:endParaRPr lang="en-US" altLang="zh-CN" sz="1100" noProof="1">
                <a:latin typeface="Calibri" panose="020F0502020204030204" pitchFamily="34" charset="0"/>
                <a:cs typeface="Arial" panose="020B0604020202020204" pitchFamily="34" charset="0"/>
              </a:endParaRPr>
            </a:p>
          </p:txBody>
        </p:sp>
        <p:sp>
          <p:nvSpPr>
            <p:cNvPr id="18445" name="Rectangle 42"/>
            <p:cNvSpPr>
              <a:spLocks noChangeArrowheads="1"/>
            </p:cNvSpPr>
            <p:nvPr/>
          </p:nvSpPr>
          <p:spPr bwMode="auto">
            <a:xfrm>
              <a:off x="2660112" y="2942587"/>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离心或高丰度蛋白去除</a:t>
              </a:r>
              <a:endParaRPr lang="en-US" altLang="zh-CN" sz="1100" noProof="1">
                <a:latin typeface="Calibri" panose="020F0502020204030204" pitchFamily="34" charset="0"/>
                <a:cs typeface="Arial" panose="020B0604020202020204" pitchFamily="34" charset="0"/>
              </a:endParaRPr>
            </a:p>
          </p:txBody>
        </p:sp>
        <p:sp>
          <p:nvSpPr>
            <p:cNvPr id="18446" name="Rectangle 45"/>
            <p:cNvSpPr>
              <a:spLocks noChangeArrowheads="1"/>
            </p:cNvSpPr>
            <p:nvPr/>
          </p:nvSpPr>
          <p:spPr bwMode="auto">
            <a:xfrm>
              <a:off x="4860898" y="2708921"/>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IP</a:t>
              </a:r>
              <a:r>
                <a:rPr lang="zh-CN" altLang="en-US" sz="1100" noProof="1" smtClean="0">
                  <a:latin typeface="Calibri" panose="020F0502020204030204" pitchFamily="34" charset="0"/>
                  <a:cs typeface="Arial" panose="020B0604020202020204" pitchFamily="34" charset="0"/>
                </a:rPr>
                <a:t>或</a:t>
              </a:r>
              <a:r>
                <a:rPr lang="en-US" altLang="zh-CN" sz="1100" noProof="1" smtClean="0">
                  <a:latin typeface="Calibri" panose="020F0502020204030204" pitchFamily="34" charset="0"/>
                  <a:cs typeface="Arial" panose="020B0604020202020204" pitchFamily="34" charset="0"/>
                </a:rPr>
                <a:t>DNA pull down</a:t>
              </a:r>
              <a:endParaRPr lang="en-US" altLang="zh-CN" sz="1100" noProof="1">
                <a:latin typeface="Calibri" panose="020F0502020204030204" pitchFamily="34" charset="0"/>
                <a:cs typeface="Arial" panose="020B0604020202020204" pitchFamily="34" charset="0"/>
              </a:endParaRPr>
            </a:p>
          </p:txBody>
        </p:sp>
        <p:sp>
          <p:nvSpPr>
            <p:cNvPr id="18448" name="Rectangle 47"/>
            <p:cNvSpPr>
              <a:spLocks noChangeArrowheads="1"/>
            </p:cNvSpPr>
            <p:nvPr/>
          </p:nvSpPr>
          <p:spPr bwMode="auto">
            <a:xfrm>
              <a:off x="6754899" y="2916414"/>
              <a:ext cx="930960" cy="66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sRP</a:t>
              </a:r>
            </a:p>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TiO2</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sp>
          <p:nvSpPr>
            <p:cNvPr id="56" name="Chevron 6"/>
            <p:cNvSpPr>
              <a:spLocks noChangeArrowheads="1"/>
            </p:cNvSpPr>
            <p:nvPr/>
          </p:nvSpPr>
          <p:spPr bwMode="auto">
            <a:xfrm>
              <a:off x="6482706" y="1768670"/>
              <a:ext cx="1173968" cy="762471"/>
            </a:xfrm>
            <a:prstGeom prst="chevron">
              <a:avLst>
                <a:gd name="adj" fmla="val 49998"/>
              </a:avLst>
            </a:prstGeom>
            <a:gradFill flip="none" rotWithShape="1">
              <a:gsLst>
                <a:gs pos="0">
                  <a:srgbClr val="74F4FF"/>
                </a:gs>
                <a:gs pos="100000">
                  <a:srgbClr val="208ECD"/>
                </a:gs>
              </a:gsLst>
              <a:lin ang="5400000" scaled="1"/>
              <a:tileRect/>
            </a:gradFill>
            <a:ln w="9525" algn="ctr">
              <a:solidFill>
                <a:srgbClr val="00618E"/>
              </a:solidFill>
              <a:miter lim="800000"/>
              <a:headEnd/>
              <a:tailEnd/>
            </a:ln>
            <a:scene3d>
              <a:camera prst="orthographicFront"/>
              <a:lightRig rig="balanced" dir="t"/>
            </a:scene3d>
            <a:sp3d prstMaterial="metal"/>
          </p:spPr>
          <p:txBody>
            <a:bodyPr anchor="ctr"/>
            <a:lstStyle/>
            <a:p>
              <a:pPr algn="ctr">
                <a:defRPr/>
              </a:pPr>
              <a:r>
                <a:rPr lang="zh-CN" altLang="en-US" dirty="0" smtClean="0">
                  <a:solidFill>
                    <a:srgbClr val="000000"/>
                  </a:solidFill>
                  <a:latin typeface="Calibri" pitchFamily="-65" charset="0"/>
                </a:rPr>
                <a:t>分级</a:t>
              </a:r>
              <a:endParaRPr lang="en-US" dirty="0">
                <a:solidFill>
                  <a:srgbClr val="000000"/>
                </a:solidFill>
                <a:latin typeface="Calibri" pitchFamily="-65" charset="0"/>
              </a:endParaRPr>
            </a:p>
          </p:txBody>
        </p:sp>
        <p:sp>
          <p:nvSpPr>
            <p:cNvPr id="57" name="Chevron 6"/>
            <p:cNvSpPr>
              <a:spLocks noChangeArrowheads="1"/>
            </p:cNvSpPr>
            <p:nvPr/>
          </p:nvSpPr>
          <p:spPr bwMode="auto">
            <a:xfrm>
              <a:off x="7454352" y="1768669"/>
              <a:ext cx="1173968" cy="762470"/>
            </a:xfrm>
            <a:prstGeom prst="chevron">
              <a:avLst>
                <a:gd name="adj" fmla="val 49998"/>
              </a:avLst>
            </a:prstGeom>
            <a:gradFill flip="none" rotWithShape="1">
              <a:gsLst>
                <a:gs pos="0">
                  <a:srgbClr val="A6F77D"/>
                </a:gs>
                <a:gs pos="100000">
                  <a:srgbClr val="72D816"/>
                </a:gs>
              </a:gsLst>
              <a:lin ang="5400000" scaled="1"/>
              <a:tileRect/>
            </a:gradFill>
            <a:ln w="9525" algn="ctr">
              <a:solidFill>
                <a:srgbClr val="4F950F"/>
              </a:solidFill>
              <a:miter lim="800000"/>
              <a:headEnd/>
              <a:tailEnd/>
            </a:ln>
            <a:scene3d>
              <a:camera prst="orthographicFront"/>
              <a:lightRig rig="balanced" dir="t"/>
            </a:scene3d>
            <a:sp3d/>
          </p:spPr>
          <p:txBody>
            <a:bodyPr anchor="ctr"/>
            <a:lstStyle/>
            <a:p>
              <a:pPr algn="ctr">
                <a:defRPr/>
              </a:pPr>
              <a:r>
                <a:rPr lang="zh-CN" altLang="en-US" dirty="0" smtClean="0">
                  <a:solidFill>
                    <a:srgbClr val="000000"/>
                  </a:solidFill>
                  <a:latin typeface="Calibri" pitchFamily="-65" charset="0"/>
                </a:rPr>
                <a:t>鉴定</a:t>
              </a:r>
              <a:endParaRPr lang="en-US" dirty="0">
                <a:solidFill>
                  <a:srgbClr val="000000"/>
                </a:solidFill>
                <a:latin typeface="Calibri" pitchFamily="-65" charset="0"/>
              </a:endParaRPr>
            </a:p>
          </p:txBody>
        </p:sp>
        <p:sp>
          <p:nvSpPr>
            <p:cNvPr id="64" name="Rectangle 26"/>
            <p:cNvSpPr>
              <a:spLocks noChangeArrowheads="1"/>
            </p:cNvSpPr>
            <p:nvPr/>
          </p:nvSpPr>
          <p:spPr bwMode="auto">
            <a:xfrm>
              <a:off x="4603149" y="2700212"/>
              <a:ext cx="1001560" cy="898220"/>
            </a:xfrm>
            <a:prstGeom prst="rect">
              <a:avLst/>
            </a:prstGeom>
            <a:solidFill>
              <a:schemeClr val="accent6">
                <a:lumMod val="75000"/>
              </a:schemeClr>
            </a:solidFill>
            <a:ln w="9525">
              <a:solidFill>
                <a:srgbClr val="4A7EBB">
                  <a:alpha val="29019"/>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68" name="Rectangle 25"/>
            <p:cNvSpPr>
              <a:spLocks noChangeArrowheads="1"/>
            </p:cNvSpPr>
            <p:nvPr/>
          </p:nvSpPr>
          <p:spPr bwMode="auto">
            <a:xfrm>
              <a:off x="5583075" y="2709991"/>
              <a:ext cx="1001560" cy="898220"/>
            </a:xfrm>
            <a:prstGeom prst="rect">
              <a:avLst/>
            </a:prstGeom>
            <a:gradFill rotWithShape="1">
              <a:gsLst>
                <a:gs pos="0">
                  <a:srgbClr val="FFFFFF"/>
                </a:gs>
                <a:gs pos="97000">
                  <a:srgbClr val="E1F2CE">
                    <a:alpha val="93152"/>
                  </a:srgbClr>
                </a:gs>
                <a:gs pos="100000">
                  <a:srgbClr val="E1F2CE">
                    <a:alpha val="92940"/>
                  </a:srgbClr>
                </a:gs>
              </a:gsLst>
              <a:lin ang="5400000"/>
            </a:gradFill>
            <a:ln w="9525">
              <a:solidFill>
                <a:srgbClr val="92D050">
                  <a:alpha val="34901"/>
                </a:srgbClr>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Calibri" pitchFamily="-65" charset="0"/>
              </a:endParaRPr>
            </a:p>
          </p:txBody>
        </p:sp>
        <p:sp>
          <p:nvSpPr>
            <p:cNvPr id="71" name="Rectangle 42"/>
            <p:cNvSpPr>
              <a:spLocks noChangeArrowheads="1"/>
            </p:cNvSpPr>
            <p:nvPr/>
          </p:nvSpPr>
          <p:spPr bwMode="auto">
            <a:xfrm>
              <a:off x="3673716" y="2950270"/>
              <a:ext cx="9309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确定蛋白质含量</a:t>
              </a:r>
              <a:endParaRPr lang="en-US" altLang="zh-CN" sz="1100" noProof="1">
                <a:latin typeface="Calibri" panose="020F0502020204030204" pitchFamily="34" charset="0"/>
                <a:cs typeface="Arial" panose="020B0604020202020204" pitchFamily="34" charset="0"/>
              </a:endParaRPr>
            </a:p>
          </p:txBody>
        </p:sp>
        <p:sp>
          <p:nvSpPr>
            <p:cNvPr id="18447" name="Rectangle 46"/>
            <p:cNvSpPr>
              <a:spLocks noChangeArrowheads="1"/>
            </p:cNvSpPr>
            <p:nvPr/>
          </p:nvSpPr>
          <p:spPr bwMode="auto">
            <a:xfrm>
              <a:off x="5593875" y="2932003"/>
              <a:ext cx="112616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zh-CN" altLang="en-US" sz="1100" noProof="1" smtClean="0">
                  <a:latin typeface="Calibri" panose="020F0502020204030204" pitchFamily="34" charset="0"/>
                  <a:cs typeface="Arial" panose="020B0604020202020204" pitchFamily="34" charset="0"/>
                </a:rPr>
                <a:t>选择合适的酶和酶解方法</a:t>
              </a:r>
              <a:endParaRPr lang="en-US" altLang="zh-CN" sz="1100" noProof="1">
                <a:latin typeface="Calibri" panose="020F0502020204030204" pitchFamily="34" charset="0"/>
                <a:cs typeface="Arial" panose="020B0604020202020204" pitchFamily="34" charset="0"/>
              </a:endParaRPr>
            </a:p>
          </p:txBody>
        </p:sp>
        <p:sp>
          <p:nvSpPr>
            <p:cNvPr id="73" name="Rectangle 47"/>
            <p:cNvSpPr>
              <a:spLocks noChangeArrowheads="1"/>
            </p:cNvSpPr>
            <p:nvPr/>
          </p:nvSpPr>
          <p:spPr bwMode="auto">
            <a:xfrm>
              <a:off x="7723882" y="2823905"/>
              <a:ext cx="930960" cy="87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pPr>
              <a:r>
                <a:rPr lang="en-US" altLang="zh-CN" sz="1100" noProof="1" smtClean="0">
                  <a:latin typeface="Calibri" panose="020F0502020204030204" pitchFamily="34" charset="0"/>
                  <a:cs typeface="Arial" panose="020B0604020202020204" pitchFamily="34" charset="0"/>
                </a:rPr>
                <a:t>QE</a:t>
              </a:r>
            </a:p>
            <a:p>
              <a:pPr eaLnBrk="1" hangingPunct="1">
                <a:spcBef>
                  <a:spcPct val="20000"/>
                </a:spcBef>
              </a:pPr>
              <a:r>
                <a:rPr lang="en-US" altLang="zh-CN" sz="1100" noProof="1" smtClean="0">
                  <a:latin typeface="Calibri" panose="020F0502020204030204" pitchFamily="34" charset="0"/>
                  <a:cs typeface="Arial" panose="020B0604020202020204" pitchFamily="34" charset="0"/>
                </a:rPr>
                <a:t>Fusion</a:t>
              </a:r>
            </a:p>
            <a:p>
              <a:pPr eaLnBrk="1" hangingPunct="1">
                <a:spcBef>
                  <a:spcPct val="20000"/>
                </a:spcBef>
              </a:pPr>
              <a:r>
                <a:rPr lang="en-US" altLang="zh-CN" sz="1100" noProof="1" smtClean="0">
                  <a:latin typeface="Calibri" panose="020F0502020204030204" pitchFamily="34" charset="0"/>
                  <a:cs typeface="Arial" panose="020B0604020202020204" pitchFamily="34" charset="0"/>
                </a:rPr>
                <a:t>……</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sp>
          <p:nvSpPr>
            <p:cNvPr id="74" name="Rectangle 47"/>
            <p:cNvSpPr>
              <a:spLocks noChangeArrowheads="1"/>
            </p:cNvSpPr>
            <p:nvPr/>
          </p:nvSpPr>
          <p:spPr bwMode="auto">
            <a:xfrm>
              <a:off x="4568973" y="2911154"/>
              <a:ext cx="1141272" cy="66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anose="020B0604020202020204" pitchFamily="34" charset="0"/>
                  <a:ea typeface="华文细黑" panose="02010600040101010101" pitchFamily="2" charset="-122"/>
                </a:defRPr>
              </a:lvl1pPr>
              <a:lvl2pPr marL="742950" indent="-285750" defTabSz="801688" eaLnBrk="0" hangingPunct="0">
                <a:defRPr>
                  <a:solidFill>
                    <a:schemeClr val="tx1"/>
                  </a:solidFill>
                  <a:latin typeface="Arial" panose="020B0604020202020204" pitchFamily="34" charset="0"/>
                  <a:ea typeface="华文细黑" panose="02010600040101010101" pitchFamily="2" charset="-122"/>
                </a:defRPr>
              </a:lvl2pPr>
              <a:lvl3pPr marL="1143000" indent="-228600" defTabSz="801688" eaLnBrk="0" hangingPunct="0">
                <a:defRPr>
                  <a:solidFill>
                    <a:schemeClr val="tx1"/>
                  </a:solidFill>
                  <a:latin typeface="Arial" panose="020B0604020202020204" pitchFamily="34" charset="0"/>
                  <a:ea typeface="华文细黑" panose="02010600040101010101" pitchFamily="2" charset="-122"/>
                </a:defRPr>
              </a:lvl3pPr>
              <a:lvl4pPr marL="1600200" indent="-228600" defTabSz="801688" eaLnBrk="0" hangingPunct="0">
                <a:defRPr>
                  <a:solidFill>
                    <a:schemeClr val="tx1"/>
                  </a:solidFill>
                  <a:latin typeface="Arial" panose="020B0604020202020204" pitchFamily="34" charset="0"/>
                  <a:ea typeface="华文细黑" panose="02010600040101010101" pitchFamily="2" charset="-122"/>
                </a:defRPr>
              </a:lvl4pPr>
              <a:lvl5pPr marL="2057400" indent="-228600" defTabSz="801688" eaLnBrk="0" hangingPunct="0">
                <a:defRPr>
                  <a:solidFill>
                    <a:schemeClr val="tx1"/>
                  </a:solidFill>
                  <a:latin typeface="Arial" panose="020B0604020202020204" pitchFamily="34" charset="0"/>
                  <a:ea typeface="华文细黑" panose="02010600040101010101" pitchFamily="2" charset="-122"/>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华文细黑" panose="02010600040101010101" pitchFamily="2" charset="-122"/>
                </a:defRPr>
              </a:lvl9pPr>
            </a:lstStyle>
            <a:p>
              <a:pPr eaLnBrk="1" hangingPunct="1">
                <a:spcBef>
                  <a:spcPct val="20000"/>
                </a:spcBef>
                <a:buFont typeface="Arial" panose="020B0604020202020204" pitchFamily="34" charset="0"/>
                <a:buChar char="•"/>
              </a:pPr>
              <a:r>
                <a:rPr lang="en-US" altLang="zh-CN" sz="1100" noProof="1">
                  <a:latin typeface="Calibri" panose="020F0502020204030204" pitchFamily="34" charset="0"/>
                  <a:cs typeface="Arial" panose="020B0604020202020204" pitchFamily="34" charset="0"/>
                </a:rPr>
                <a:t>I</a:t>
              </a:r>
              <a:r>
                <a:rPr lang="en-US" altLang="zh-CN" sz="1100" noProof="1" smtClean="0">
                  <a:latin typeface="Calibri" panose="020F0502020204030204" pitchFamily="34" charset="0"/>
                  <a:cs typeface="Arial" panose="020B0604020202020204" pitchFamily="34" charset="0"/>
                </a:rPr>
                <a:t>P</a:t>
              </a:r>
            </a:p>
            <a:p>
              <a:pPr eaLnBrk="1" hangingPunct="1">
                <a:spcBef>
                  <a:spcPct val="20000"/>
                </a:spcBef>
                <a:buFont typeface="Arial" panose="020B0604020202020204" pitchFamily="34" charset="0"/>
                <a:buChar char="•"/>
              </a:pPr>
              <a:r>
                <a:rPr lang="en-US" altLang="zh-CN" sz="1100" noProof="1" smtClean="0">
                  <a:latin typeface="Calibri" panose="020F0502020204030204" pitchFamily="34" charset="0"/>
                  <a:cs typeface="Arial" panose="020B0604020202020204" pitchFamily="34" charset="0"/>
                </a:rPr>
                <a:t>DNA pull down</a:t>
              </a:r>
            </a:p>
            <a:p>
              <a:pPr eaLnBrk="1" hangingPunct="1">
                <a:spcBef>
                  <a:spcPct val="20000"/>
                </a:spcBef>
              </a:pPr>
              <a:endParaRPr lang="en-US" altLang="zh-CN" sz="1100" noProof="1">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xmlns="" val="2853132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14"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样本类型</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
        <p:nvSpPr>
          <p:cNvPr id="15" name="矩形 14"/>
          <p:cNvSpPr/>
          <p:nvPr/>
        </p:nvSpPr>
        <p:spPr>
          <a:xfrm>
            <a:off x="714348" y="1571612"/>
            <a:ext cx="8106124" cy="4832092"/>
          </a:xfrm>
          <a:prstGeom prst="rect">
            <a:avLst/>
          </a:prstGeom>
        </p:spPr>
        <p:txBody>
          <a:bodyPr wrap="square">
            <a:spAutoFit/>
          </a:bodyPr>
          <a:lstStyle/>
          <a:p>
            <a:pPr>
              <a:buFont typeface="Wingdings" pitchFamily="2" charset="2"/>
              <a:buChar char="Ø"/>
            </a:pPr>
            <a:r>
              <a:rPr lang="zh-CN" altLang="en-US" sz="2800" dirty="0" smtClean="0">
                <a:latin typeface="+mn-ea"/>
              </a:rPr>
              <a:t>整体样品：生物个体小的物种，如微生物、细菌</a:t>
            </a:r>
            <a:endParaRPr lang="en-US" altLang="zh-CN" sz="2800" dirty="0" smtClean="0">
              <a:latin typeface="+mn-ea"/>
            </a:endParaRPr>
          </a:p>
          <a:p>
            <a:pPr>
              <a:buFont typeface="Wingdings" pitchFamily="2" charset="2"/>
              <a:buChar char="Ø"/>
            </a:pPr>
            <a:endParaRPr lang="en-US" altLang="zh-CN" sz="2800" dirty="0" smtClean="0">
              <a:latin typeface="+mn-ea"/>
            </a:endParaRPr>
          </a:p>
          <a:p>
            <a:pPr>
              <a:buFont typeface="Wingdings" pitchFamily="2" charset="2"/>
              <a:buChar char="Ø"/>
            </a:pPr>
            <a:r>
              <a:rPr lang="zh-CN" altLang="en-US" sz="2800" dirty="0" smtClean="0">
                <a:latin typeface="+mn-ea"/>
              </a:rPr>
              <a:t>组织样品：从整体部分或器官中抽取一定量具有代表性的样品</a:t>
            </a:r>
            <a:endParaRPr lang="en-US" altLang="zh-CN" sz="2800" dirty="0" smtClean="0">
              <a:latin typeface="+mn-ea"/>
            </a:endParaRPr>
          </a:p>
          <a:p>
            <a:pPr>
              <a:buFont typeface="Wingdings" pitchFamily="2" charset="2"/>
              <a:buChar char="Ø"/>
            </a:pPr>
            <a:endParaRPr lang="zh-CN" altLang="en-US" sz="2800" dirty="0" smtClean="0">
              <a:latin typeface="+mn-ea"/>
            </a:endParaRPr>
          </a:p>
          <a:p>
            <a:pPr>
              <a:buFont typeface="Wingdings" pitchFamily="2" charset="2"/>
              <a:buChar char="Ø"/>
            </a:pPr>
            <a:r>
              <a:rPr lang="zh-CN" altLang="en-US" sz="2800" dirty="0" smtClean="0">
                <a:latin typeface="+mn-ea"/>
              </a:rPr>
              <a:t>细胞样品：固体基质中培养的细胞、体外悬浮培养生长的细胞、周期性细胞样品如红细胞、淋巴细胞和从组织中分离同类的细胞</a:t>
            </a:r>
            <a:endParaRPr lang="en-US" altLang="zh-CN" sz="2800" dirty="0" smtClean="0">
              <a:latin typeface="+mn-ea"/>
            </a:endParaRPr>
          </a:p>
          <a:p>
            <a:endParaRPr lang="zh-CN" altLang="en-US" sz="2800" dirty="0" smtClean="0">
              <a:latin typeface="+mn-ea"/>
            </a:endParaRPr>
          </a:p>
          <a:p>
            <a:pPr>
              <a:buFont typeface="Wingdings" pitchFamily="2" charset="2"/>
              <a:buChar char="Ø"/>
            </a:pPr>
            <a:r>
              <a:rPr lang="zh-CN" altLang="en-US" sz="2800" dirty="0" smtClean="0">
                <a:latin typeface="+mn-ea"/>
              </a:rPr>
              <a:t>可溶性样品：体液样品，如血清、血浆、尿样、脑脊液以及细胞和组织的水溶性提取物</a:t>
            </a:r>
            <a:endParaRPr lang="zh-CN" altLang="en-US" sz="2800" dirty="0">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3"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样本</a:t>
            </a:r>
            <a:r>
              <a:rPr lang="zh-CN" altLang="en-US" sz="4400" dirty="0">
                <a:solidFill>
                  <a:schemeClr val="tx1"/>
                </a:solidFill>
                <a:effectLst>
                  <a:outerShdw blurRad="38100" dist="38100" dir="2700000" algn="tl">
                    <a:srgbClr val="C0C0C0"/>
                  </a:outerShdw>
                </a:effectLst>
                <a:latin typeface="+mj-lt"/>
                <a:ea typeface="+mj-ea"/>
                <a:cs typeface="+mj-cs"/>
              </a:rPr>
              <a:t>制备</a:t>
            </a:r>
            <a:r>
              <a:rPr lang="zh-CN" altLang="en-US" sz="4400" dirty="0" smtClean="0">
                <a:solidFill>
                  <a:schemeClr val="tx1"/>
                </a:solidFill>
                <a:effectLst>
                  <a:outerShdw blurRad="38100" dist="38100" dir="2700000" algn="tl">
                    <a:srgbClr val="C0C0C0"/>
                  </a:outerShdw>
                </a:effectLst>
                <a:latin typeface="+mj-lt"/>
                <a:ea typeface="+mj-ea"/>
                <a:cs typeface="+mj-cs"/>
              </a:rPr>
              <a:t>的影响因素</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
        <p:nvSpPr>
          <p:cNvPr id="5" name="内容占位符 4"/>
          <p:cNvSpPr>
            <a:spLocks noGrp="1"/>
          </p:cNvSpPr>
          <p:nvPr>
            <p:ph idx="1"/>
          </p:nvPr>
        </p:nvSpPr>
        <p:spPr>
          <a:xfrm>
            <a:off x="1187624" y="1700808"/>
            <a:ext cx="8229600" cy="4525963"/>
          </a:xfrm>
        </p:spPr>
        <p:txBody>
          <a:bodyPr>
            <a:normAutofit/>
          </a:bodyPr>
          <a:lstStyle/>
          <a:p>
            <a:pPr>
              <a:buFont typeface="Wingdings" panose="05000000000000000000" pitchFamily="2" charset="2"/>
              <a:buChar char="Ø"/>
            </a:pPr>
            <a:r>
              <a:rPr lang="en-US" altLang="zh-CN" sz="2800" dirty="0" smtClean="0">
                <a:latin typeface="+mn-ea"/>
              </a:rPr>
              <a:t>PH</a:t>
            </a:r>
          </a:p>
          <a:p>
            <a:pPr>
              <a:buFont typeface="Wingdings" panose="05000000000000000000" pitchFamily="2" charset="2"/>
              <a:buChar char="Ø"/>
            </a:pPr>
            <a:r>
              <a:rPr lang="zh-CN" altLang="en-US" sz="2800" dirty="0" smtClean="0">
                <a:latin typeface="+mn-ea"/>
              </a:rPr>
              <a:t>温度</a:t>
            </a:r>
            <a:endParaRPr lang="en-US" altLang="zh-CN" sz="2800" dirty="0" smtClean="0">
              <a:latin typeface="+mn-ea"/>
            </a:endParaRPr>
          </a:p>
          <a:p>
            <a:pPr>
              <a:buFont typeface="Wingdings" panose="05000000000000000000" pitchFamily="2" charset="2"/>
              <a:buChar char="Ø"/>
            </a:pPr>
            <a:r>
              <a:rPr lang="zh-CN" altLang="en-US" sz="2800" dirty="0" smtClean="0">
                <a:latin typeface="+mn-ea"/>
              </a:rPr>
              <a:t>机械剪切力</a:t>
            </a:r>
            <a:endParaRPr lang="en-US" altLang="zh-CN" sz="2800" dirty="0" smtClean="0">
              <a:latin typeface="+mn-ea"/>
            </a:endParaRPr>
          </a:p>
          <a:p>
            <a:pPr>
              <a:buFont typeface="Wingdings" panose="05000000000000000000" pitchFamily="2" charset="2"/>
              <a:buChar char="Ø"/>
            </a:pPr>
            <a:r>
              <a:rPr lang="zh-CN" altLang="en-US" sz="2800" dirty="0" smtClean="0">
                <a:latin typeface="+mn-ea"/>
              </a:rPr>
              <a:t>压力</a:t>
            </a:r>
            <a:endParaRPr lang="en-US" altLang="zh-CN" sz="2800" dirty="0" smtClean="0">
              <a:latin typeface="+mn-ea"/>
            </a:endParaRPr>
          </a:p>
          <a:p>
            <a:pPr>
              <a:buFont typeface="Wingdings" panose="05000000000000000000" pitchFamily="2" charset="2"/>
              <a:buChar char="Ø"/>
            </a:pPr>
            <a:r>
              <a:rPr lang="zh-CN" altLang="en-US" sz="2800" dirty="0">
                <a:latin typeface="+mn-ea"/>
              </a:rPr>
              <a:t>蛋白</a:t>
            </a:r>
            <a:r>
              <a:rPr lang="zh-CN" altLang="en-US" sz="2800" dirty="0" smtClean="0">
                <a:latin typeface="+mn-ea"/>
              </a:rPr>
              <a:t>的水解</a:t>
            </a:r>
            <a:endParaRPr lang="zh-CN" altLang="en-US" sz="2800" dirty="0">
              <a:latin typeface="+mn-ea"/>
            </a:endParaRPr>
          </a:p>
        </p:txBody>
      </p:sp>
    </p:spTree>
    <p:extLst>
      <p:ext uri="{BB962C8B-B14F-4D97-AF65-F5344CB8AC3E}">
        <p14:creationId xmlns:p14="http://schemas.microsoft.com/office/powerpoint/2010/main" xmlns="" val="165578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611560" y="2060848"/>
            <a:ext cx="8229600" cy="2188840"/>
          </a:xfrm>
        </p:spPr>
        <p:txBody>
          <a:bodyPr>
            <a:normAutofit lnSpcReduction="10000"/>
          </a:bodyPr>
          <a:lstStyle/>
          <a:p>
            <a:pPr marL="0" indent="0">
              <a:buNone/>
            </a:pPr>
            <a:r>
              <a:rPr lang="zh-CN" altLang="en-US" sz="2800" b="1" dirty="0" smtClean="0">
                <a:latin typeface="+mn-ea"/>
              </a:rPr>
              <a:t>    样本裂解</a:t>
            </a:r>
            <a:r>
              <a:rPr lang="zh-CN" altLang="en-US" sz="2800" dirty="0">
                <a:latin typeface="+mn-ea"/>
              </a:rPr>
              <a:t>是指对样品蛋白质进行增溶性溶解的过程，其目的是破坏蛋白质与蛋白质分子、蛋白质与非蛋白质之间的共价与非共价相互作用；使蛋白质变性及还原；去除非蛋白质组分，如核酸、脂类</a:t>
            </a:r>
            <a:r>
              <a:rPr lang="zh-CN" altLang="en-US" sz="2800" dirty="0" smtClean="0">
                <a:latin typeface="+mn-ea"/>
              </a:rPr>
              <a:t>等</a:t>
            </a:r>
            <a:endParaRPr lang="zh-CN" altLang="en-US" sz="2800" dirty="0">
              <a:latin typeface="+mn-ea"/>
            </a:endParaRPr>
          </a:p>
        </p:txBody>
      </p:sp>
      <p:sp>
        <p:nvSpPr>
          <p:cNvPr id="6" name="矩形 5"/>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7"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样本裂解技术</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xmlns="" val="60056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3" name="TextBox 19"/>
          <p:cNvSpPr txBox="1">
            <a:spLocks noChangeArrowheads="1"/>
          </p:cNvSpPr>
          <p:nvPr/>
        </p:nvSpPr>
        <p:spPr bwMode="auto">
          <a:xfrm>
            <a:off x="1071538" y="214290"/>
            <a:ext cx="7286676"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smtClean="0">
                <a:solidFill>
                  <a:schemeClr val="tx1"/>
                </a:solidFill>
                <a:effectLst>
                  <a:outerShdw blurRad="38100" dist="38100" dir="2700000" algn="tl">
                    <a:srgbClr val="C0C0C0"/>
                  </a:outerShdw>
                </a:effectLst>
                <a:latin typeface="+mj-lt"/>
                <a:ea typeface="+mj-ea"/>
                <a:cs typeface="+mj-cs"/>
              </a:rPr>
              <a:t>样本裂解方法</a:t>
            </a:r>
            <a:endParaRPr lang="en-US" altLang="zh-CN" sz="4400" dirty="0">
              <a:solidFill>
                <a:schemeClr val="tx1"/>
              </a:solidFill>
              <a:effectLst>
                <a:outerShdw blurRad="38100" dist="38100" dir="2700000" algn="tl">
                  <a:srgbClr val="C0C0C0"/>
                </a:outerShdw>
              </a:effectLst>
              <a:latin typeface="+mj-lt"/>
              <a:ea typeface="+mj-ea"/>
              <a:cs typeface="+mj-cs"/>
            </a:endParaRPr>
          </a:p>
        </p:txBody>
      </p:sp>
      <p:graphicFrame>
        <p:nvGraphicFramePr>
          <p:cNvPr id="9" name="表格 8"/>
          <p:cNvGraphicFramePr>
            <a:graphicFrameLocks noGrp="1"/>
          </p:cNvGraphicFramePr>
          <p:nvPr>
            <p:extLst>
              <p:ext uri="{D42A27DB-BD31-4B8C-83A1-F6EECF244321}">
                <p14:modId xmlns:p14="http://schemas.microsoft.com/office/powerpoint/2010/main" xmlns="" val="1451832862"/>
              </p:ext>
            </p:extLst>
          </p:nvPr>
        </p:nvGraphicFramePr>
        <p:xfrm>
          <a:off x="495490" y="1844824"/>
          <a:ext cx="8424936" cy="3647555"/>
        </p:xfrm>
        <a:graphic>
          <a:graphicData uri="http://schemas.openxmlformats.org/drawingml/2006/table">
            <a:tbl>
              <a:tblPr/>
              <a:tblGrid>
                <a:gridCol w="1557208"/>
                <a:gridCol w="1187694"/>
                <a:gridCol w="3019528"/>
                <a:gridCol w="2660506"/>
              </a:tblGrid>
              <a:tr h="450050">
                <a:tc gridSpan="2">
                  <a:txBody>
                    <a:bodyPr/>
                    <a:lstStyle/>
                    <a:p>
                      <a:pPr algn="ctr" fontAlgn="ctr"/>
                      <a:r>
                        <a:rPr lang="zh-CN" altLang="en-US" sz="3200" b="1" i="0" u="none" strike="noStrike" dirty="0">
                          <a:solidFill>
                            <a:srgbClr val="000000"/>
                          </a:solidFill>
                          <a:latin typeface="宋体"/>
                        </a:rPr>
                        <a:t>方  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zh-CN" altLang="en-US"/>
                    </a:p>
                  </a:txBody>
                  <a:tcPr/>
                </a:tc>
                <a:tc>
                  <a:txBody>
                    <a:bodyPr/>
                    <a:lstStyle/>
                    <a:p>
                      <a:pPr algn="ctr" fontAlgn="ctr"/>
                      <a:r>
                        <a:rPr lang="zh-CN" altLang="en-US" sz="3200" b="1" i="0" u="none" strike="noStrike" dirty="0">
                          <a:solidFill>
                            <a:srgbClr val="000000"/>
                          </a:solidFill>
                          <a:latin typeface="宋体"/>
                        </a:rPr>
                        <a:t>特  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zh-CN" altLang="en-US" sz="3200" b="1" i="0" u="none" strike="noStrike" dirty="0">
                          <a:solidFill>
                            <a:srgbClr val="000000"/>
                          </a:solidFill>
                          <a:latin typeface="宋体"/>
                        </a:rPr>
                        <a:t>适用对象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50050">
                <a:tc rowSpan="4">
                  <a:txBody>
                    <a:bodyPr/>
                    <a:lstStyle/>
                    <a:p>
                      <a:pPr algn="ctr" fontAlgn="ctr"/>
                      <a:r>
                        <a:rPr lang="zh-CN" altLang="en-US" sz="2800" b="0" i="0" u="none" strike="noStrike">
                          <a:solidFill>
                            <a:srgbClr val="000000"/>
                          </a:solidFill>
                          <a:latin typeface="宋体"/>
                        </a:rPr>
                        <a:t>温和裂解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800" b="0" i="0" u="none" strike="noStrike" dirty="0">
                          <a:solidFill>
                            <a:srgbClr val="000000"/>
                          </a:solidFill>
                          <a:latin typeface="宋体"/>
                        </a:rPr>
                        <a:t>渗透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zh-CN" altLang="en-US" sz="2800" b="0" i="0" u="none" strike="noStrike" dirty="0" smtClean="0">
                          <a:solidFill>
                            <a:srgbClr val="000000"/>
                          </a:solidFill>
                          <a:latin typeface="宋体"/>
                        </a:rPr>
                        <a:t>温和、可</a:t>
                      </a:r>
                      <a:r>
                        <a:rPr lang="zh-CN" altLang="en-US" sz="2800" b="0" i="0" u="none" strike="noStrike" dirty="0">
                          <a:solidFill>
                            <a:srgbClr val="000000"/>
                          </a:solidFill>
                          <a:latin typeface="宋体"/>
                        </a:rPr>
                        <a:t>进行亚细胞分级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2800" b="0" i="0" u="none" strike="noStrike" dirty="0">
                          <a:solidFill>
                            <a:srgbClr val="000000"/>
                          </a:solidFill>
                          <a:latin typeface="宋体"/>
                        </a:rPr>
                        <a:t>血细胞           培养</a:t>
                      </a:r>
                      <a:r>
                        <a:rPr lang="zh-CN" altLang="en-US" sz="2800" b="0" i="0" u="none" strike="noStrike" dirty="0" smtClean="0">
                          <a:solidFill>
                            <a:srgbClr val="000000"/>
                          </a:solidFill>
                          <a:latin typeface="宋体"/>
                        </a:rPr>
                        <a:t>细胞</a:t>
                      </a:r>
                      <a:r>
                        <a:rPr lang="zh-CN" altLang="en-US" sz="2800" b="0" i="0" u="none" strike="noStrike" baseline="0" dirty="0" smtClean="0">
                          <a:solidFill>
                            <a:srgbClr val="000000"/>
                          </a:solidFill>
                          <a:latin typeface="宋体"/>
                        </a:rPr>
                        <a:t>  </a:t>
                      </a:r>
                      <a:r>
                        <a:rPr lang="zh-CN" altLang="en-US" sz="2800" b="0" i="0" u="none" strike="noStrike" dirty="0" smtClean="0">
                          <a:solidFill>
                            <a:srgbClr val="000000"/>
                          </a:solidFill>
                          <a:latin typeface="宋体"/>
                        </a:rPr>
                        <a:t>   细菌</a:t>
                      </a:r>
                      <a:r>
                        <a:rPr lang="zh-CN" altLang="en-US" sz="2800" b="0" i="0" u="none" strike="noStrike" baseline="0" dirty="0" smtClean="0">
                          <a:solidFill>
                            <a:srgbClr val="000000"/>
                          </a:solidFill>
                          <a:latin typeface="宋体"/>
                        </a:rPr>
                        <a:t>  </a:t>
                      </a:r>
                      <a:r>
                        <a:rPr lang="zh-CN" altLang="en-US" sz="2800" b="0" i="0" u="none" strike="noStrike" dirty="0" smtClean="0">
                          <a:solidFill>
                            <a:srgbClr val="000000"/>
                          </a:solidFill>
                          <a:latin typeface="宋体"/>
                        </a:rPr>
                        <a:t>       </a:t>
                      </a:r>
                      <a:r>
                        <a:rPr lang="zh-CN" altLang="en-US" sz="2800" b="0" i="0" u="none" strike="noStrike" dirty="0">
                          <a:solidFill>
                            <a:srgbClr val="000000"/>
                          </a:solidFill>
                          <a:latin typeface="宋体"/>
                        </a:rPr>
                        <a:t>植物细胞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050">
                <a:tc vMerge="1">
                  <a:txBody>
                    <a:bodyPr/>
                    <a:lstStyle/>
                    <a:p>
                      <a:endParaRPr lang="zh-CN" altLang="en-US"/>
                    </a:p>
                  </a:txBody>
                  <a:tcPr/>
                </a:tc>
                <a:tc>
                  <a:txBody>
                    <a:bodyPr/>
                    <a:lstStyle/>
                    <a:p>
                      <a:pPr algn="ctr" fontAlgn="ctr"/>
                      <a:r>
                        <a:rPr lang="zh-CN" altLang="en-US" sz="2800" b="0" i="0" u="none" strike="noStrike" dirty="0">
                          <a:solidFill>
                            <a:srgbClr val="000000"/>
                          </a:solidFill>
                          <a:latin typeface="宋体"/>
                        </a:rPr>
                        <a:t>冻融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50050">
                <a:tc vMerge="1">
                  <a:txBody>
                    <a:bodyPr/>
                    <a:lstStyle/>
                    <a:p>
                      <a:endParaRPr lang="zh-CN" altLang="en-US"/>
                    </a:p>
                  </a:txBody>
                  <a:tcPr/>
                </a:tc>
                <a:tc>
                  <a:txBody>
                    <a:bodyPr/>
                    <a:lstStyle/>
                    <a:p>
                      <a:pPr algn="ctr" fontAlgn="ctr"/>
                      <a:r>
                        <a:rPr lang="zh-CN" altLang="en-US" sz="2800" b="0" i="0" u="none" strike="noStrike" dirty="0">
                          <a:solidFill>
                            <a:srgbClr val="000000"/>
                          </a:solidFill>
                          <a:latin typeface="宋体"/>
                        </a:rPr>
                        <a:t>裂解液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50050">
                <a:tc vMerge="1">
                  <a:txBody>
                    <a:bodyPr/>
                    <a:lstStyle/>
                    <a:p>
                      <a:endParaRPr lang="zh-CN" altLang="en-US"/>
                    </a:p>
                  </a:txBody>
                  <a:tcPr/>
                </a:tc>
                <a:tc>
                  <a:txBody>
                    <a:bodyPr/>
                    <a:lstStyle/>
                    <a:p>
                      <a:pPr algn="ctr" fontAlgn="ctr"/>
                      <a:r>
                        <a:rPr lang="zh-CN" altLang="en-US" sz="2800" b="0" i="0" u="none" strike="noStrike" dirty="0">
                          <a:solidFill>
                            <a:srgbClr val="000000"/>
                          </a:solidFill>
                          <a:latin typeface="宋体"/>
                        </a:rPr>
                        <a:t>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50050">
                <a:tc rowSpan="3">
                  <a:txBody>
                    <a:bodyPr/>
                    <a:lstStyle/>
                    <a:p>
                      <a:pPr algn="ctr" fontAlgn="ctr"/>
                      <a:r>
                        <a:rPr lang="zh-CN" altLang="en-US" sz="2800" b="0" i="0" u="none" strike="noStrike">
                          <a:solidFill>
                            <a:srgbClr val="000000"/>
                          </a:solidFill>
                          <a:latin typeface="宋体"/>
                        </a:rPr>
                        <a:t>剧烈裂解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800" b="0" i="0" u="none" strike="noStrike">
                          <a:solidFill>
                            <a:srgbClr val="000000"/>
                          </a:solidFill>
                          <a:latin typeface="宋体"/>
                        </a:rPr>
                        <a:t>研磨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2800" b="0" i="0" u="none" strike="noStrike" dirty="0">
                          <a:solidFill>
                            <a:srgbClr val="000000"/>
                          </a:solidFill>
                          <a:latin typeface="宋体"/>
                        </a:rPr>
                        <a:t>细胞完全破碎裂解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2800" b="0" i="0" u="none" strike="noStrike" dirty="0">
                          <a:solidFill>
                            <a:srgbClr val="000000"/>
                          </a:solidFill>
                          <a:latin typeface="宋体"/>
                        </a:rPr>
                        <a:t>培养细胞         组织             细菌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050">
                <a:tc vMerge="1">
                  <a:txBody>
                    <a:bodyPr/>
                    <a:lstStyle/>
                    <a:p>
                      <a:endParaRPr lang="zh-CN" altLang="en-US"/>
                    </a:p>
                  </a:txBody>
                  <a:tcPr/>
                </a:tc>
                <a:tc>
                  <a:txBody>
                    <a:bodyPr/>
                    <a:lstStyle/>
                    <a:p>
                      <a:pPr algn="ctr" fontAlgn="ctr"/>
                      <a:r>
                        <a:rPr lang="zh-CN" altLang="en-US" sz="2800" b="0" i="0" u="none" strike="noStrike" dirty="0">
                          <a:solidFill>
                            <a:srgbClr val="000000"/>
                          </a:solidFill>
                          <a:latin typeface="宋体"/>
                        </a:rPr>
                        <a:t>匀浆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50050">
                <a:tc vMerge="1">
                  <a:txBody>
                    <a:bodyPr/>
                    <a:lstStyle/>
                    <a:p>
                      <a:endParaRPr lang="zh-CN" altLang="en-US"/>
                    </a:p>
                  </a:txBody>
                  <a:tcPr/>
                </a:tc>
                <a:tc>
                  <a:txBody>
                    <a:bodyPr/>
                    <a:lstStyle/>
                    <a:p>
                      <a:pPr algn="ctr" fontAlgn="ctr"/>
                      <a:r>
                        <a:rPr lang="zh-CN" altLang="en-US" sz="2800" b="0" i="0" u="none" strike="noStrike" dirty="0">
                          <a:solidFill>
                            <a:srgbClr val="000000"/>
                          </a:solidFill>
                          <a:latin typeface="宋体"/>
                        </a:rPr>
                        <a:t>超声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0034" y="1000108"/>
            <a:ext cx="8458200" cy="46038"/>
          </a:xfrm>
          <a:prstGeom prst="rect">
            <a:avLst/>
          </a:prstGeom>
          <a:solidFill>
            <a:srgbClr val="EE6000"/>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zh-CN" altLang="en-US">
              <a:solidFill>
                <a:srgbClr val="FDF58D"/>
              </a:solidFill>
              <a:ea typeface="黑体"/>
              <a:cs typeface="黑体"/>
            </a:endParaRPr>
          </a:p>
        </p:txBody>
      </p:sp>
      <p:sp>
        <p:nvSpPr>
          <p:cNvPr id="6" name="TextBox 19"/>
          <p:cNvSpPr txBox="1">
            <a:spLocks noChangeArrowheads="1"/>
          </p:cNvSpPr>
          <p:nvPr/>
        </p:nvSpPr>
        <p:spPr bwMode="auto">
          <a:xfrm>
            <a:off x="323528" y="214290"/>
            <a:ext cx="828092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kumimoji="1" sz="3600">
                <a:solidFill>
                  <a:srgbClr val="CC0000"/>
                </a:solidFill>
                <a:effectLst>
                  <a:outerShdw blurRad="38100" dist="38100" dir="2700000" algn="tl">
                    <a:srgbClr val="DDDDDD"/>
                  </a:outerShdw>
                </a:effectLst>
                <a:latin typeface="黑体" charset="0"/>
                <a:ea typeface="黑体" charset="0"/>
                <a:cs typeface="黑体" charset="0"/>
              </a:defRPr>
            </a:lvl1pPr>
            <a:lvl2pPr algn="ctr" eaLnBrk="0" hangingPunct="0">
              <a:defRPr kumimoji="1" sz="4400">
                <a:solidFill>
                  <a:schemeClr val="tx2"/>
                </a:solidFill>
                <a:latin typeface="Arial" pitchFamily="34" charset="0"/>
                <a:cs typeface="Arial" pitchFamily="34" charset="0"/>
              </a:defRPr>
            </a:lvl2pPr>
            <a:lvl3pPr algn="ctr" eaLnBrk="0" hangingPunct="0">
              <a:defRPr kumimoji="1" sz="4400">
                <a:solidFill>
                  <a:schemeClr val="tx2"/>
                </a:solidFill>
                <a:latin typeface="Arial" pitchFamily="34" charset="0"/>
                <a:cs typeface="Arial" pitchFamily="34" charset="0"/>
              </a:defRPr>
            </a:lvl3pPr>
            <a:lvl4pPr algn="ctr" eaLnBrk="0" hangingPunct="0">
              <a:defRPr kumimoji="1" sz="4400">
                <a:solidFill>
                  <a:schemeClr val="tx2"/>
                </a:solidFill>
                <a:latin typeface="Arial" pitchFamily="34" charset="0"/>
                <a:cs typeface="Arial" pitchFamily="34" charset="0"/>
              </a:defRPr>
            </a:lvl4pPr>
            <a:lvl5pPr algn="ctr" eaLnBrk="0" hangingPunct="0">
              <a:defRPr kumimoji="1"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eaLnBrk="1" hangingPunct="1">
              <a:lnSpc>
                <a:spcPct val="90000"/>
              </a:lnSpc>
              <a:spcBef>
                <a:spcPct val="0"/>
              </a:spcBef>
            </a:pPr>
            <a:r>
              <a:rPr lang="zh-CN" altLang="en-US" sz="4400" dirty="0">
                <a:solidFill>
                  <a:schemeClr val="tx1"/>
                </a:solidFill>
                <a:effectLst>
                  <a:outerShdw blurRad="38100" dist="38100" dir="2700000" algn="tl">
                    <a:srgbClr val="C0C0C0"/>
                  </a:outerShdw>
                </a:effectLst>
                <a:latin typeface="+mj-lt"/>
                <a:ea typeface="+mj-ea"/>
                <a:cs typeface="+mj-cs"/>
              </a:rPr>
              <a:t>离液剂、还原剂及表面活性剂</a:t>
            </a:r>
            <a:endParaRPr lang="en-US" altLang="zh-CN" sz="4400" dirty="0">
              <a:solidFill>
                <a:schemeClr val="tx1"/>
              </a:solidFill>
              <a:effectLst>
                <a:outerShdw blurRad="38100" dist="38100" dir="2700000" algn="tl">
                  <a:srgbClr val="C0C0C0"/>
                </a:outerShdw>
              </a:effectLst>
              <a:latin typeface="+mj-lt"/>
              <a:ea typeface="+mj-ea"/>
              <a:cs typeface="+mj-cs"/>
            </a:endParaRPr>
          </a:p>
        </p:txBody>
      </p:sp>
      <p:sp>
        <p:nvSpPr>
          <p:cNvPr id="7" name="矩形 6"/>
          <p:cNvSpPr/>
          <p:nvPr/>
        </p:nvSpPr>
        <p:spPr>
          <a:xfrm>
            <a:off x="395536" y="1412776"/>
            <a:ext cx="8424936" cy="5262979"/>
          </a:xfrm>
          <a:prstGeom prst="rect">
            <a:avLst/>
          </a:prstGeom>
        </p:spPr>
        <p:txBody>
          <a:bodyPr wrap="square">
            <a:spAutoFit/>
          </a:bodyPr>
          <a:lstStyle/>
          <a:p>
            <a:pPr marL="285750" indent="-285750">
              <a:buFont typeface="Wingdings" panose="05000000000000000000" pitchFamily="2" charset="2"/>
              <a:buChar char="Ø"/>
            </a:pPr>
            <a:r>
              <a:rPr lang="zh-CN" altLang="en-US" sz="2800" dirty="0">
                <a:latin typeface="+mn-ea"/>
              </a:rPr>
              <a:t>尿素是常用的离液剂</a:t>
            </a:r>
            <a:r>
              <a:rPr lang="zh-CN" altLang="en-US" sz="2800" dirty="0" smtClean="0">
                <a:latin typeface="+mn-ea"/>
              </a:rPr>
              <a:t>，主要</a:t>
            </a:r>
            <a:r>
              <a:rPr lang="zh-CN" altLang="en-US" sz="2800" dirty="0">
                <a:latin typeface="+mn-ea"/>
              </a:rPr>
              <a:t>作用是改变或破坏氢键等次级键的结构，使得蛋白变性并使蛋白</a:t>
            </a:r>
            <a:r>
              <a:rPr lang="zh-CN" altLang="en-US" sz="2800" dirty="0" smtClean="0">
                <a:latin typeface="+mn-ea"/>
              </a:rPr>
              <a:t>酶失活</a:t>
            </a:r>
            <a:endParaRPr lang="en-US" altLang="zh-CN" sz="2800" dirty="0" smtClean="0">
              <a:latin typeface="+mn-ea"/>
            </a:endParaRPr>
          </a:p>
          <a:p>
            <a:endParaRPr lang="en-US" altLang="zh-CN" sz="2800" dirty="0">
              <a:latin typeface="+mn-ea"/>
            </a:endParaRPr>
          </a:p>
          <a:p>
            <a:pPr marL="285750" indent="-285750">
              <a:buFont typeface="Wingdings" panose="05000000000000000000" pitchFamily="2" charset="2"/>
              <a:buChar char="Ø"/>
            </a:pPr>
            <a:r>
              <a:rPr lang="zh-CN" altLang="en-US" sz="2800" dirty="0">
                <a:latin typeface="+mn-ea"/>
              </a:rPr>
              <a:t>还原剂主要是用来断裂蛋白分子中</a:t>
            </a:r>
            <a:r>
              <a:rPr lang="en-US" altLang="zh-CN" sz="2800" dirty="0" err="1">
                <a:latin typeface="+mn-ea"/>
              </a:rPr>
              <a:t>Cys</a:t>
            </a:r>
            <a:r>
              <a:rPr lang="zh-CN" altLang="en-US" sz="2800" dirty="0">
                <a:latin typeface="+mn-ea"/>
              </a:rPr>
              <a:t>残基之间形成的二硫键，增加蛋白的溶解性。通常用的还原剂有</a:t>
            </a:r>
            <a:r>
              <a:rPr lang="el-GR" altLang="zh-CN" sz="2800" dirty="0">
                <a:latin typeface="+mn-ea"/>
                <a:cs typeface="Arial" panose="020B0604020202020204" pitchFamily="34" charset="0"/>
              </a:rPr>
              <a:t>β</a:t>
            </a:r>
            <a:r>
              <a:rPr lang="en-US" altLang="zh-CN" sz="2800" dirty="0">
                <a:latin typeface="+mn-ea"/>
                <a:cs typeface="Arial" panose="020B0604020202020204" pitchFamily="34" charset="0"/>
              </a:rPr>
              <a:t>-</a:t>
            </a:r>
            <a:r>
              <a:rPr lang="zh-CN" altLang="en-US" sz="2800" dirty="0">
                <a:latin typeface="+mn-ea"/>
                <a:cs typeface="Arial" panose="020B0604020202020204" pitchFamily="34" charset="0"/>
              </a:rPr>
              <a:t>巯基乙醇、二硫苏糖醇（</a:t>
            </a:r>
            <a:r>
              <a:rPr lang="en-US" altLang="zh-CN" sz="2800" dirty="0">
                <a:latin typeface="+mn-ea"/>
                <a:cs typeface="Arial" panose="020B0604020202020204" pitchFamily="34" charset="0"/>
              </a:rPr>
              <a:t>DTT</a:t>
            </a:r>
            <a:r>
              <a:rPr lang="zh-CN" altLang="en-US" sz="2800" dirty="0" smtClean="0">
                <a:latin typeface="+mn-ea"/>
                <a:cs typeface="Arial" panose="020B0604020202020204" pitchFamily="34" charset="0"/>
              </a:rPr>
              <a:t>）</a:t>
            </a:r>
            <a:endParaRPr lang="en-US" altLang="zh-CN" sz="2800" dirty="0" smtClean="0">
              <a:latin typeface="+mn-ea"/>
              <a:cs typeface="Arial" panose="020B0604020202020204" pitchFamily="34" charset="0"/>
            </a:endParaRPr>
          </a:p>
          <a:p>
            <a:endParaRPr lang="en-US" altLang="zh-CN" sz="2800" dirty="0" smtClean="0">
              <a:latin typeface="+mn-ea"/>
              <a:cs typeface="Arial" panose="020B0604020202020204" pitchFamily="34" charset="0"/>
            </a:endParaRPr>
          </a:p>
          <a:p>
            <a:pPr marL="285750" indent="-285750">
              <a:buFont typeface="Wingdings" panose="05000000000000000000" pitchFamily="2" charset="2"/>
              <a:buChar char="Ø"/>
            </a:pPr>
            <a:r>
              <a:rPr lang="zh-CN" altLang="en-US" sz="2800" dirty="0">
                <a:latin typeface="+mn-ea"/>
              </a:rPr>
              <a:t>去污剂主要是通过破坏蛋白之间的疏水相互作用，以确保蛋白完全溶解和防止通过疏水相互作用导致蛋白聚合。去污剂有离子型、非离子型和兼性离子</a:t>
            </a:r>
            <a:r>
              <a:rPr lang="zh-CN" altLang="en-US" sz="2800" dirty="0" smtClean="0">
                <a:latin typeface="+mn-ea"/>
              </a:rPr>
              <a:t>型。</a:t>
            </a:r>
            <a:r>
              <a:rPr lang="zh-CN" altLang="en-US" sz="2800" dirty="0">
                <a:latin typeface="+mn-ea"/>
              </a:rPr>
              <a:t>经常使用的有阴离子去污剂</a:t>
            </a:r>
            <a:r>
              <a:rPr lang="en-US" altLang="zh-CN" sz="2800" dirty="0">
                <a:latin typeface="+mn-ea"/>
              </a:rPr>
              <a:t>SDS</a:t>
            </a:r>
            <a:r>
              <a:rPr lang="zh-CN" altLang="en-US" sz="2800" dirty="0">
                <a:latin typeface="+mn-ea"/>
              </a:rPr>
              <a:t>，非离子去污剂</a:t>
            </a:r>
            <a:r>
              <a:rPr lang="en-US" altLang="zh-CN" sz="2800" dirty="0">
                <a:latin typeface="+mn-ea"/>
              </a:rPr>
              <a:t>NP-40</a:t>
            </a:r>
            <a:r>
              <a:rPr lang="zh-CN" altLang="en-US" sz="2800" dirty="0">
                <a:latin typeface="+mn-ea"/>
              </a:rPr>
              <a:t>和</a:t>
            </a:r>
            <a:r>
              <a:rPr lang="en-US" altLang="zh-CN" sz="2800" dirty="0">
                <a:latin typeface="+mn-ea"/>
              </a:rPr>
              <a:t>TritonX-100</a:t>
            </a:r>
            <a:r>
              <a:rPr lang="zh-CN" altLang="en-US" sz="2800" dirty="0">
                <a:latin typeface="+mn-ea"/>
              </a:rPr>
              <a:t>，两性离子去污剂</a:t>
            </a:r>
            <a:r>
              <a:rPr lang="en-US" altLang="zh-CN" sz="2800" dirty="0" smtClean="0">
                <a:latin typeface="+mn-ea"/>
              </a:rPr>
              <a:t>CHAPS</a:t>
            </a:r>
            <a:endParaRPr lang="zh-CN" altLang="en-US" sz="2800" dirty="0">
              <a:latin typeface="+mn-ea"/>
              <a:cs typeface="Arial" panose="020B0604020202020204" pitchFamily="34" charset="0"/>
            </a:endParaRPr>
          </a:p>
        </p:txBody>
      </p:sp>
    </p:spTree>
    <p:extLst>
      <p:ext uri="{BB962C8B-B14F-4D97-AF65-F5344CB8AC3E}">
        <p14:creationId xmlns:p14="http://schemas.microsoft.com/office/powerpoint/2010/main" xmlns="" val="1341334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1519</Words>
  <Application>Microsoft Office PowerPoint</Application>
  <PresentationFormat>全屏显示(4:3)</PresentationFormat>
  <Paragraphs>212</Paragraphs>
  <Slides>20</Slides>
  <Notes>5</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质谱样本制备</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共鉴定超过1200种转录因子</vt:lpstr>
      <vt:lpstr>幻灯片 17</vt:lpstr>
      <vt:lpstr>幻灯片 18</vt:lpstr>
      <vt:lpstr>幻灯片 19</vt:lpstr>
      <vt:lpstr>幻灯片 20</vt:lpstr>
    </vt:vector>
  </TitlesOfParts>
  <Company>BPRC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质谱样本制备</dc:title>
  <dc:creator>mwliu</dc:creator>
  <cp:lastModifiedBy>mwliu</cp:lastModifiedBy>
  <cp:revision>74</cp:revision>
  <dcterms:created xsi:type="dcterms:W3CDTF">2016-01-07T04:10:16Z</dcterms:created>
  <dcterms:modified xsi:type="dcterms:W3CDTF">2017-08-25T07:20:22Z</dcterms:modified>
</cp:coreProperties>
</file>